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sldIdLst>
    <p:sldId id="378" r:id="rId5"/>
    <p:sldId id="404" r:id="rId6"/>
    <p:sldId id="401" r:id="rId7"/>
    <p:sldId id="411" r:id="rId8"/>
    <p:sldId id="400" r:id="rId9"/>
    <p:sldId id="402" r:id="rId10"/>
    <p:sldId id="407" r:id="rId11"/>
    <p:sldId id="405" r:id="rId12"/>
    <p:sldId id="417" r:id="rId13"/>
    <p:sldId id="403" r:id="rId14"/>
    <p:sldId id="406" r:id="rId15"/>
    <p:sldId id="416" r:id="rId16"/>
    <p:sldId id="412" r:id="rId17"/>
    <p:sldId id="413" r:id="rId18"/>
    <p:sldId id="399"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98" autoAdjust="0"/>
    <p:restoredTop sz="70323" autoAdjust="0"/>
  </p:normalViewPr>
  <p:slideViewPr>
    <p:cSldViewPr snapToGrid="0">
      <p:cViewPr varScale="1">
        <p:scale>
          <a:sx n="64" d="100"/>
          <a:sy n="64" d="100"/>
        </p:scale>
        <p:origin x="1363"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5CBD012-11AA-4439-83DF-A47D165267CE}" type="datetimeFigureOut">
              <a:rPr lang="en-US" smtClean="0"/>
              <a:t>4/15/2025</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2DEE20A-E99C-4352-8EED-A214C0554A92}" type="slidenum">
              <a:rPr lang="en-US" smtClean="0"/>
              <a:t>‹#›</a:t>
            </a:fld>
            <a:endParaRPr lang="en-US" dirty="0"/>
          </a:p>
        </p:txBody>
      </p:sp>
    </p:spTree>
    <p:extLst>
      <p:ext uri="{BB962C8B-B14F-4D97-AF65-F5344CB8AC3E}">
        <p14:creationId xmlns:p14="http://schemas.microsoft.com/office/powerpoint/2010/main" val="3247465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2DEE20A-E99C-4352-8EED-A214C0554A92}" type="slidenum">
              <a:rPr lang="en-US" smtClean="0"/>
              <a:t>1</a:t>
            </a:fld>
            <a:endParaRPr lang="en-US" dirty="0"/>
          </a:p>
        </p:txBody>
      </p:sp>
    </p:spTree>
    <p:extLst>
      <p:ext uri="{BB962C8B-B14F-4D97-AF65-F5344CB8AC3E}">
        <p14:creationId xmlns:p14="http://schemas.microsoft.com/office/powerpoint/2010/main" val="245702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2DEE20A-E99C-4352-8EED-A214C0554A92}" type="slidenum">
              <a:rPr lang="en-US" smtClean="0"/>
              <a:t>4</a:t>
            </a:fld>
            <a:endParaRPr lang="en-US" dirty="0"/>
          </a:p>
        </p:txBody>
      </p:sp>
    </p:spTree>
    <p:extLst>
      <p:ext uri="{BB962C8B-B14F-4D97-AF65-F5344CB8AC3E}">
        <p14:creationId xmlns:p14="http://schemas.microsoft.com/office/powerpoint/2010/main" val="1782829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2DEE20A-E99C-4352-8EED-A214C0554A92}" type="slidenum">
              <a:rPr lang="en-US" smtClean="0"/>
              <a:t>6</a:t>
            </a:fld>
            <a:endParaRPr lang="en-US" dirty="0"/>
          </a:p>
        </p:txBody>
      </p:sp>
    </p:spTree>
    <p:extLst>
      <p:ext uri="{BB962C8B-B14F-4D97-AF65-F5344CB8AC3E}">
        <p14:creationId xmlns:p14="http://schemas.microsoft.com/office/powerpoint/2010/main" val="3066316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2DEE20A-E99C-4352-8EED-A214C0554A92}" type="slidenum">
              <a:rPr lang="en-US" smtClean="0"/>
              <a:t>8</a:t>
            </a:fld>
            <a:endParaRPr lang="en-US" dirty="0"/>
          </a:p>
        </p:txBody>
      </p:sp>
    </p:spTree>
    <p:extLst>
      <p:ext uri="{BB962C8B-B14F-4D97-AF65-F5344CB8AC3E}">
        <p14:creationId xmlns:p14="http://schemas.microsoft.com/office/powerpoint/2010/main" val="3830237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95C118-544B-3C15-F93B-E99BC9D9C4C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318CEBB-E30F-A167-B6CB-2CFB3784E32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5270E6B-FBAC-2F67-BF68-8A01C840AF9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8AF3685-A2C6-BED8-A645-5FACE5BF1AAE}"/>
              </a:ext>
            </a:extLst>
          </p:cNvPr>
          <p:cNvSpPr>
            <a:spLocks noGrp="1"/>
          </p:cNvSpPr>
          <p:nvPr>
            <p:ph type="sldNum" sz="quarter" idx="5"/>
          </p:nvPr>
        </p:nvSpPr>
        <p:spPr/>
        <p:txBody>
          <a:bodyPr/>
          <a:lstStyle/>
          <a:p>
            <a:fld id="{62DEE20A-E99C-4352-8EED-A214C0554A92}" type="slidenum">
              <a:rPr lang="en-US" smtClean="0"/>
              <a:t>9</a:t>
            </a:fld>
            <a:endParaRPr lang="en-US" dirty="0"/>
          </a:p>
        </p:txBody>
      </p:sp>
    </p:spTree>
    <p:extLst>
      <p:ext uri="{BB962C8B-B14F-4D97-AF65-F5344CB8AC3E}">
        <p14:creationId xmlns:p14="http://schemas.microsoft.com/office/powerpoint/2010/main" val="3483210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D9960-406F-4187-A0E6-BD19C684039A}"/>
              </a:ext>
            </a:extLst>
          </p:cNvPr>
          <p:cNvSpPr>
            <a:spLocks noGrp="1"/>
          </p:cNvSpPr>
          <p:nvPr>
            <p:ph type="ctrTitle"/>
          </p:nvPr>
        </p:nvSpPr>
        <p:spPr>
          <a:xfrm>
            <a:off x="1249326" y="919716"/>
            <a:ext cx="8504275" cy="3551275"/>
          </a:xfrm>
        </p:spPr>
        <p:txBody>
          <a:bodyPr anchor="b">
            <a:normAutofit/>
          </a:bodyPr>
          <a:lstStyle>
            <a:lvl1pPr algn="l">
              <a:lnSpc>
                <a:spcPct val="100000"/>
              </a:lnSpc>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27E7FE-647D-4B2F-BA13-AB3ED4C5CF5A}"/>
              </a:ext>
            </a:extLst>
          </p:cNvPr>
          <p:cNvSpPr>
            <a:spLocks noGrp="1"/>
          </p:cNvSpPr>
          <p:nvPr>
            <p:ph type="subTitle" idx="1"/>
          </p:nvPr>
        </p:nvSpPr>
        <p:spPr>
          <a:xfrm>
            <a:off x="1249326" y="4795284"/>
            <a:ext cx="8504275" cy="1084522"/>
          </a:xfrm>
        </p:spPr>
        <p:txBody>
          <a:bodyPr>
            <a:normAutofit/>
          </a:bodyPr>
          <a:lstStyle>
            <a:lvl1pPr marL="0" indent="0" algn="l">
              <a:lnSpc>
                <a:spcPct val="120000"/>
              </a:lnSpc>
              <a:buNone/>
              <a:defRPr sz="16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A5EF785-E0A7-4496-A5BA-49B0156F2628}"/>
              </a:ext>
            </a:extLst>
          </p:cNvPr>
          <p:cNvSpPr>
            <a:spLocks noGrp="1"/>
          </p:cNvSpPr>
          <p:nvPr>
            <p:ph type="dt" sz="half" idx="10"/>
          </p:nvPr>
        </p:nvSpPr>
        <p:spPr>
          <a:xfrm>
            <a:off x="8964706" y="6433202"/>
            <a:ext cx="2426446" cy="367841"/>
          </a:xfrm>
        </p:spPr>
        <p:txBody>
          <a:bodyPr/>
          <a:lstStyle/>
          <a:p>
            <a:fld id="{32637B58-87C1-446D-BDA9-B06F4BCF7782}" type="datetimeFigureOut">
              <a:rPr lang="en-US" smtClean="0"/>
              <a:t>4/15/2025</a:t>
            </a:fld>
            <a:endParaRPr lang="en-US" dirty="0"/>
          </a:p>
        </p:txBody>
      </p:sp>
      <p:sp>
        <p:nvSpPr>
          <p:cNvPr id="5" name="Footer Placeholder 4">
            <a:extLst>
              <a:ext uri="{FF2B5EF4-FFF2-40B4-BE49-F238E27FC236}">
                <a16:creationId xmlns:a16="http://schemas.microsoft.com/office/drawing/2014/main" id="{4742C627-38A1-4A14-8822-D8D33751CA3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EEBE346-5F34-48CD-8928-DA8567AEDD15}"/>
              </a:ext>
            </a:extLst>
          </p:cNvPr>
          <p:cNvSpPr>
            <a:spLocks noGrp="1"/>
          </p:cNvSpPr>
          <p:nvPr>
            <p:ph type="sldNum" sz="quarter" idx="12"/>
          </p:nvPr>
        </p:nvSpPr>
        <p:spPr>
          <a:xfrm>
            <a:off x="11391152" y="6433203"/>
            <a:ext cx="702781" cy="367842"/>
          </a:xfrm>
        </p:spPr>
        <p:txBody>
          <a:bodyPr/>
          <a:lstStyle/>
          <a:p>
            <a:fld id="{08AB70BE-1769-45B8-85A6-0C837432C7E6}" type="slidenum">
              <a:rPr lang="en-US" smtClean="0"/>
              <a:t>‹#›</a:t>
            </a:fld>
            <a:endParaRPr lang="en-US" dirty="0"/>
          </a:p>
        </p:txBody>
      </p:sp>
    </p:spTree>
    <p:extLst>
      <p:ext uri="{BB962C8B-B14F-4D97-AF65-F5344CB8AC3E}">
        <p14:creationId xmlns:p14="http://schemas.microsoft.com/office/powerpoint/2010/main" val="4263708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B05F0-2B44-47BC-86B3-58E2C70806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A5B5DA-7628-4AC1-8EAE-5010C2A981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A4E7C3-7830-49F3-9F45-4B2F2B4CAC93}"/>
              </a:ext>
            </a:extLst>
          </p:cNvPr>
          <p:cNvSpPr>
            <a:spLocks noGrp="1"/>
          </p:cNvSpPr>
          <p:nvPr>
            <p:ph type="dt" sz="half" idx="10"/>
          </p:nvPr>
        </p:nvSpPr>
        <p:spPr/>
        <p:txBody>
          <a:bodyPr/>
          <a:lstStyle/>
          <a:p>
            <a:fld id="{32637B58-87C1-446D-BDA9-B06F4BCF7782}" type="datetimeFigureOut">
              <a:rPr lang="en-US" smtClean="0"/>
              <a:t>4/15/2025</a:t>
            </a:fld>
            <a:endParaRPr lang="en-US" dirty="0"/>
          </a:p>
        </p:txBody>
      </p:sp>
      <p:sp>
        <p:nvSpPr>
          <p:cNvPr id="5" name="Footer Placeholder 4">
            <a:extLst>
              <a:ext uri="{FF2B5EF4-FFF2-40B4-BE49-F238E27FC236}">
                <a16:creationId xmlns:a16="http://schemas.microsoft.com/office/drawing/2014/main" id="{1845E328-AD12-449C-BE6E-76DF005E868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F0F374F-390D-49D8-A7C8-5BEFA3532345}"/>
              </a:ext>
            </a:extLst>
          </p:cNvPr>
          <p:cNvSpPr>
            <a:spLocks noGrp="1"/>
          </p:cNvSpPr>
          <p:nvPr>
            <p:ph type="sldNum" sz="quarter" idx="12"/>
          </p:nvPr>
        </p:nvSpPr>
        <p:spPr/>
        <p:txBody>
          <a:bodyPr/>
          <a:lstStyle/>
          <a:p>
            <a:fld id="{08AB70BE-1769-45B8-85A6-0C837432C7E6}" type="slidenum">
              <a:rPr lang="en-US" smtClean="0"/>
              <a:t>‹#›</a:t>
            </a:fld>
            <a:endParaRPr lang="en-US" dirty="0"/>
          </a:p>
        </p:txBody>
      </p:sp>
    </p:spTree>
    <p:extLst>
      <p:ext uri="{BB962C8B-B14F-4D97-AF65-F5344CB8AC3E}">
        <p14:creationId xmlns:p14="http://schemas.microsoft.com/office/powerpoint/2010/main" val="320054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50F530-2925-4F98-89EC-95C2EC4769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A79366-3281-483D-8731-0D01B2B24A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5ED8B2-BE7F-4417-8A8A-A95C8BB70827}"/>
              </a:ext>
            </a:extLst>
          </p:cNvPr>
          <p:cNvSpPr>
            <a:spLocks noGrp="1"/>
          </p:cNvSpPr>
          <p:nvPr>
            <p:ph type="dt" sz="half" idx="10"/>
          </p:nvPr>
        </p:nvSpPr>
        <p:spPr/>
        <p:txBody>
          <a:bodyPr/>
          <a:lstStyle/>
          <a:p>
            <a:fld id="{32637B58-87C1-446D-BDA9-B06F4BCF7782}" type="datetimeFigureOut">
              <a:rPr lang="en-US" smtClean="0"/>
              <a:t>4/15/2025</a:t>
            </a:fld>
            <a:endParaRPr lang="en-US" dirty="0"/>
          </a:p>
        </p:txBody>
      </p:sp>
      <p:sp>
        <p:nvSpPr>
          <p:cNvPr id="5" name="Footer Placeholder 4">
            <a:extLst>
              <a:ext uri="{FF2B5EF4-FFF2-40B4-BE49-F238E27FC236}">
                <a16:creationId xmlns:a16="http://schemas.microsoft.com/office/drawing/2014/main" id="{A01A0D96-671F-4A85-89C6-946624CB1E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85BA434-2E32-4719-B45C-0490D685265D}"/>
              </a:ext>
            </a:extLst>
          </p:cNvPr>
          <p:cNvSpPr>
            <a:spLocks noGrp="1"/>
          </p:cNvSpPr>
          <p:nvPr>
            <p:ph type="sldNum" sz="quarter" idx="12"/>
          </p:nvPr>
        </p:nvSpPr>
        <p:spPr/>
        <p:txBody>
          <a:bodyPr/>
          <a:lstStyle/>
          <a:p>
            <a:fld id="{08AB70BE-1769-45B8-85A6-0C837432C7E6}" type="slidenum">
              <a:rPr lang="en-US" smtClean="0"/>
              <a:t>‹#›</a:t>
            </a:fld>
            <a:endParaRPr lang="en-US" dirty="0"/>
          </a:p>
        </p:txBody>
      </p:sp>
    </p:spTree>
    <p:extLst>
      <p:ext uri="{BB962C8B-B14F-4D97-AF65-F5344CB8AC3E}">
        <p14:creationId xmlns:p14="http://schemas.microsoft.com/office/powerpoint/2010/main" val="1825869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839C-7D7A-49F1-8BFE-85C6C7D78BE7}"/>
              </a:ext>
            </a:extLst>
          </p:cNvPr>
          <p:cNvSpPr>
            <a:spLocks noGrp="1"/>
          </p:cNvSpPr>
          <p:nvPr>
            <p:ph type="title"/>
          </p:nvPr>
        </p:nvSpPr>
        <p:spPr>
          <a:xfrm>
            <a:off x="905256" y="590668"/>
            <a:ext cx="9914859" cy="1329004"/>
          </a:xfrm>
        </p:spPr>
        <p:txBody>
          <a:bodyPr>
            <a:normAutofit/>
          </a:bodyPr>
          <a:lstStyle>
            <a:lvl1pPr>
              <a:lnSpc>
                <a:spcPct val="100000"/>
              </a:lnSpc>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7E748DC-EBB9-44C6-8566-38F87FF7FD53}"/>
              </a:ext>
            </a:extLst>
          </p:cNvPr>
          <p:cNvSpPr>
            <a:spLocks noGrp="1"/>
          </p:cNvSpPr>
          <p:nvPr>
            <p:ph idx="1"/>
          </p:nvPr>
        </p:nvSpPr>
        <p:spPr>
          <a:xfrm>
            <a:off x="914400" y="1919673"/>
            <a:ext cx="9914860" cy="412331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7342198-F50F-4C8A-9BD9-4CC3950F8FA8}"/>
              </a:ext>
            </a:extLst>
          </p:cNvPr>
          <p:cNvSpPr>
            <a:spLocks noGrp="1"/>
          </p:cNvSpPr>
          <p:nvPr>
            <p:ph type="dt" sz="half" idx="10"/>
          </p:nvPr>
        </p:nvSpPr>
        <p:spPr>
          <a:xfrm>
            <a:off x="9323285" y="6434524"/>
            <a:ext cx="2067867" cy="365125"/>
          </a:xfrm>
        </p:spPr>
        <p:txBody>
          <a:bodyPr/>
          <a:lstStyle>
            <a:lvl1pPr algn="r">
              <a:defRPr>
                <a:solidFill>
                  <a:schemeClr val="bg1"/>
                </a:solidFill>
              </a:defRPr>
            </a:lvl1pPr>
          </a:lstStyle>
          <a:p>
            <a:fld id="{32637B58-87C1-446D-BDA9-B06F4BCF7782}" type="datetimeFigureOut">
              <a:rPr lang="en-US" smtClean="0"/>
              <a:t>4/15/2025</a:t>
            </a:fld>
            <a:endParaRPr lang="en-US" dirty="0"/>
          </a:p>
        </p:txBody>
      </p:sp>
      <p:sp>
        <p:nvSpPr>
          <p:cNvPr id="5" name="Footer Placeholder 4">
            <a:extLst>
              <a:ext uri="{FF2B5EF4-FFF2-40B4-BE49-F238E27FC236}">
                <a16:creationId xmlns:a16="http://schemas.microsoft.com/office/drawing/2014/main" id="{BFA2F5AB-D8C6-4AE1-8FAE-CD0499CB6D03}"/>
              </a:ext>
            </a:extLst>
          </p:cNvPr>
          <p:cNvSpPr>
            <a:spLocks noGrp="1"/>
          </p:cNvSpPr>
          <p:nvPr>
            <p:ph type="ftr" sz="quarter" idx="11"/>
          </p:nvPr>
        </p:nvSpPr>
        <p:spPr>
          <a:xfrm>
            <a:off x="173736" y="6437376"/>
            <a:ext cx="3775914" cy="365125"/>
          </a:xfrm>
        </p:spPr>
        <p:txBody>
          <a:bodyPr/>
          <a:lstStyle>
            <a:lvl1pPr algn="l">
              <a:defRPr>
                <a:solidFill>
                  <a:schemeClr val="accent2"/>
                </a:solidFill>
              </a:defRPr>
            </a:lvl1pPr>
          </a:lstStyle>
          <a:p>
            <a:endParaRPr lang="en-US" dirty="0"/>
          </a:p>
        </p:txBody>
      </p:sp>
      <p:sp>
        <p:nvSpPr>
          <p:cNvPr id="6" name="Slide Number Placeholder 5">
            <a:extLst>
              <a:ext uri="{FF2B5EF4-FFF2-40B4-BE49-F238E27FC236}">
                <a16:creationId xmlns:a16="http://schemas.microsoft.com/office/drawing/2014/main" id="{175C58D8-B582-4DB3-A94D-056240199750}"/>
              </a:ext>
            </a:extLst>
          </p:cNvPr>
          <p:cNvSpPr>
            <a:spLocks noGrp="1"/>
          </p:cNvSpPr>
          <p:nvPr>
            <p:ph type="sldNum" sz="quarter" idx="12"/>
          </p:nvPr>
        </p:nvSpPr>
        <p:spPr>
          <a:xfrm>
            <a:off x="11391152" y="6434524"/>
            <a:ext cx="693261" cy="365125"/>
          </a:xfrm>
        </p:spPr>
        <p:txBody>
          <a:bodyPr/>
          <a:lstStyle>
            <a:lvl1pPr>
              <a:defRPr>
                <a:solidFill>
                  <a:schemeClr val="bg1"/>
                </a:solidFill>
              </a:defRPr>
            </a:lvl1pPr>
          </a:lstStyle>
          <a:p>
            <a:fld id="{08AB70BE-1769-45B8-85A6-0C837432C7E6}" type="slidenum">
              <a:rPr lang="en-US" smtClean="0"/>
              <a:t>‹#›</a:t>
            </a:fld>
            <a:endParaRPr lang="en-US" dirty="0"/>
          </a:p>
        </p:txBody>
      </p:sp>
    </p:spTree>
    <p:extLst>
      <p:ext uri="{BB962C8B-B14F-4D97-AF65-F5344CB8AC3E}">
        <p14:creationId xmlns:p14="http://schemas.microsoft.com/office/powerpoint/2010/main" val="34695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A94B-011C-4B13-8C12-E91BF7A40087}"/>
              </a:ext>
            </a:extLst>
          </p:cNvPr>
          <p:cNvSpPr>
            <a:spLocks noGrp="1"/>
          </p:cNvSpPr>
          <p:nvPr>
            <p:ph type="title"/>
          </p:nvPr>
        </p:nvSpPr>
        <p:spPr>
          <a:xfrm>
            <a:off x="1524000" y="1320800"/>
            <a:ext cx="9144000" cy="3095813"/>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716D5F3-887C-4A8F-842A-0294A9FB0818}"/>
              </a:ext>
            </a:extLst>
          </p:cNvPr>
          <p:cNvSpPr>
            <a:spLocks noGrp="1"/>
          </p:cNvSpPr>
          <p:nvPr>
            <p:ph type="body" idx="1"/>
          </p:nvPr>
        </p:nvSpPr>
        <p:spPr>
          <a:xfrm>
            <a:off x="1523999" y="4589463"/>
            <a:ext cx="914400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94588B-131A-42F3-B76C-62BD65E4806B}"/>
              </a:ext>
            </a:extLst>
          </p:cNvPr>
          <p:cNvSpPr>
            <a:spLocks noGrp="1"/>
          </p:cNvSpPr>
          <p:nvPr>
            <p:ph type="dt" sz="half" idx="10"/>
          </p:nvPr>
        </p:nvSpPr>
        <p:spPr/>
        <p:txBody>
          <a:bodyPr/>
          <a:lstStyle/>
          <a:p>
            <a:fld id="{32637B58-87C1-446D-BDA9-B06F4BCF7782}" type="datetimeFigureOut">
              <a:rPr lang="en-US" smtClean="0"/>
              <a:t>4/15/2025</a:t>
            </a:fld>
            <a:endParaRPr lang="en-US" dirty="0"/>
          </a:p>
        </p:txBody>
      </p:sp>
      <p:sp>
        <p:nvSpPr>
          <p:cNvPr id="5" name="Footer Placeholder 4">
            <a:extLst>
              <a:ext uri="{FF2B5EF4-FFF2-40B4-BE49-F238E27FC236}">
                <a16:creationId xmlns:a16="http://schemas.microsoft.com/office/drawing/2014/main" id="{E111AB28-20BD-4CD8-9840-985C3EDBA16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753C85C-3801-46F0-A100-616F5F2F82E9}"/>
              </a:ext>
            </a:extLst>
          </p:cNvPr>
          <p:cNvSpPr>
            <a:spLocks noGrp="1"/>
          </p:cNvSpPr>
          <p:nvPr>
            <p:ph type="sldNum" sz="quarter" idx="12"/>
          </p:nvPr>
        </p:nvSpPr>
        <p:spPr/>
        <p:txBody>
          <a:bodyPr/>
          <a:lstStyle/>
          <a:p>
            <a:fld id="{08AB70BE-1769-45B8-85A6-0C837432C7E6}" type="slidenum">
              <a:rPr lang="en-US" smtClean="0"/>
              <a:t>‹#›</a:t>
            </a:fld>
            <a:endParaRPr lang="en-US" dirty="0"/>
          </a:p>
        </p:txBody>
      </p:sp>
    </p:spTree>
    <p:extLst>
      <p:ext uri="{BB962C8B-B14F-4D97-AF65-F5344CB8AC3E}">
        <p14:creationId xmlns:p14="http://schemas.microsoft.com/office/powerpoint/2010/main" val="4110016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5CB06-0454-4BF1-8011-F8B1A95954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920A70-D33B-4461-B74C-3F59ADB16141}"/>
              </a:ext>
            </a:extLst>
          </p:cNvPr>
          <p:cNvSpPr>
            <a:spLocks noGrp="1"/>
          </p:cNvSpPr>
          <p:nvPr>
            <p:ph sz="half" idx="1"/>
          </p:nvPr>
        </p:nvSpPr>
        <p:spPr>
          <a:xfrm>
            <a:off x="1408813" y="2163725"/>
            <a:ext cx="4610986" cy="4013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881BDF9-836E-431C-8EFA-417A9BEE9F4B}"/>
              </a:ext>
            </a:extLst>
          </p:cNvPr>
          <p:cNvSpPr>
            <a:spLocks noGrp="1"/>
          </p:cNvSpPr>
          <p:nvPr>
            <p:ph sz="half" idx="2"/>
          </p:nvPr>
        </p:nvSpPr>
        <p:spPr>
          <a:xfrm>
            <a:off x="6257260" y="2163725"/>
            <a:ext cx="4853763" cy="40132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CBD9F59-B591-4E2F-899E-3CA78CE82D45}"/>
              </a:ext>
            </a:extLst>
          </p:cNvPr>
          <p:cNvSpPr>
            <a:spLocks noGrp="1"/>
          </p:cNvSpPr>
          <p:nvPr>
            <p:ph type="dt" sz="half" idx="10"/>
          </p:nvPr>
        </p:nvSpPr>
        <p:spPr/>
        <p:txBody>
          <a:bodyPr/>
          <a:lstStyle/>
          <a:p>
            <a:fld id="{32637B58-87C1-446D-BDA9-B06F4BCF7782}" type="datetimeFigureOut">
              <a:rPr lang="en-US" smtClean="0"/>
              <a:t>4/15/2025</a:t>
            </a:fld>
            <a:endParaRPr lang="en-US" dirty="0"/>
          </a:p>
        </p:txBody>
      </p:sp>
      <p:sp>
        <p:nvSpPr>
          <p:cNvPr id="6" name="Footer Placeholder 5">
            <a:extLst>
              <a:ext uri="{FF2B5EF4-FFF2-40B4-BE49-F238E27FC236}">
                <a16:creationId xmlns:a16="http://schemas.microsoft.com/office/drawing/2014/main" id="{046CFD12-B3EC-432C-B264-8AB571CAAFD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8F3CBBA-71B3-4857-80E7-525E89FD903F}"/>
              </a:ext>
            </a:extLst>
          </p:cNvPr>
          <p:cNvSpPr>
            <a:spLocks noGrp="1"/>
          </p:cNvSpPr>
          <p:nvPr>
            <p:ph type="sldNum" sz="quarter" idx="12"/>
          </p:nvPr>
        </p:nvSpPr>
        <p:spPr/>
        <p:txBody>
          <a:bodyPr/>
          <a:lstStyle/>
          <a:p>
            <a:fld id="{08AB70BE-1769-45B8-85A6-0C837432C7E6}" type="slidenum">
              <a:rPr lang="en-US" smtClean="0"/>
              <a:t>‹#›</a:t>
            </a:fld>
            <a:endParaRPr lang="en-US" dirty="0"/>
          </a:p>
        </p:txBody>
      </p:sp>
    </p:spTree>
    <p:extLst>
      <p:ext uri="{BB962C8B-B14F-4D97-AF65-F5344CB8AC3E}">
        <p14:creationId xmlns:p14="http://schemas.microsoft.com/office/powerpoint/2010/main" val="2212128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51886-4F39-4E3E-948D-DBC73F267AED}"/>
              </a:ext>
            </a:extLst>
          </p:cNvPr>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B2C7B2A-B6BE-46FD-9278-A5246BF7EEB8}"/>
              </a:ext>
            </a:extLst>
          </p:cNvPr>
          <p:cNvSpPr>
            <a:spLocks noGrp="1"/>
          </p:cNvSpPr>
          <p:nvPr>
            <p:ph type="body" idx="1"/>
          </p:nvPr>
        </p:nvSpPr>
        <p:spPr>
          <a:xfrm>
            <a:off x="839788" y="1681163"/>
            <a:ext cx="5157787"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E85295-E4B5-4D75-954F-B07A2F4CABF8}"/>
              </a:ext>
            </a:extLst>
          </p:cNvPr>
          <p:cNvSpPr>
            <a:spLocks noGrp="1"/>
          </p:cNvSpPr>
          <p:nvPr>
            <p:ph sz="half" idx="2"/>
          </p:nvPr>
        </p:nvSpPr>
        <p:spPr>
          <a:xfrm>
            <a:off x="839788" y="2635623"/>
            <a:ext cx="5157787" cy="3554039"/>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687ABF0-C78D-4589-8FA5-0D6238B4B084}"/>
              </a:ext>
            </a:extLst>
          </p:cNvPr>
          <p:cNvSpPr>
            <a:spLocks noGrp="1"/>
          </p:cNvSpPr>
          <p:nvPr>
            <p:ph type="body" sz="quarter" idx="3"/>
          </p:nvPr>
        </p:nvSpPr>
        <p:spPr>
          <a:xfrm>
            <a:off x="6172200" y="1681163"/>
            <a:ext cx="5183188"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6A4064-2E0A-4FC3-837B-14EC0EF3A652}"/>
              </a:ext>
            </a:extLst>
          </p:cNvPr>
          <p:cNvSpPr>
            <a:spLocks noGrp="1"/>
          </p:cNvSpPr>
          <p:nvPr>
            <p:ph sz="quarter" idx="4"/>
          </p:nvPr>
        </p:nvSpPr>
        <p:spPr>
          <a:xfrm>
            <a:off x="6172200" y="2635623"/>
            <a:ext cx="5183188" cy="355404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8E3C169-8D29-4CC4-9581-748178F3C00A}"/>
              </a:ext>
            </a:extLst>
          </p:cNvPr>
          <p:cNvSpPr>
            <a:spLocks noGrp="1"/>
          </p:cNvSpPr>
          <p:nvPr>
            <p:ph type="dt" sz="half" idx="10"/>
          </p:nvPr>
        </p:nvSpPr>
        <p:spPr/>
        <p:txBody>
          <a:bodyPr/>
          <a:lstStyle/>
          <a:p>
            <a:fld id="{32637B58-87C1-446D-BDA9-B06F4BCF7782}" type="datetimeFigureOut">
              <a:rPr lang="en-US" smtClean="0"/>
              <a:t>4/15/2025</a:t>
            </a:fld>
            <a:endParaRPr lang="en-US" dirty="0"/>
          </a:p>
        </p:txBody>
      </p:sp>
      <p:sp>
        <p:nvSpPr>
          <p:cNvPr id="8" name="Footer Placeholder 7">
            <a:extLst>
              <a:ext uri="{FF2B5EF4-FFF2-40B4-BE49-F238E27FC236}">
                <a16:creationId xmlns:a16="http://schemas.microsoft.com/office/drawing/2014/main" id="{F14EC709-AAD9-475C-AC6A-943A8E872A9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20C0E3E-587D-46EB-AAF5-011C137B0309}"/>
              </a:ext>
            </a:extLst>
          </p:cNvPr>
          <p:cNvSpPr>
            <a:spLocks noGrp="1"/>
          </p:cNvSpPr>
          <p:nvPr>
            <p:ph type="sldNum" sz="quarter" idx="12"/>
          </p:nvPr>
        </p:nvSpPr>
        <p:spPr/>
        <p:txBody>
          <a:bodyPr/>
          <a:lstStyle/>
          <a:p>
            <a:fld id="{08AB70BE-1769-45B8-85A6-0C837432C7E6}" type="slidenum">
              <a:rPr lang="en-US" smtClean="0"/>
              <a:t>‹#›</a:t>
            </a:fld>
            <a:endParaRPr lang="en-US" dirty="0"/>
          </a:p>
        </p:txBody>
      </p:sp>
    </p:spTree>
    <p:extLst>
      <p:ext uri="{BB962C8B-B14F-4D97-AF65-F5344CB8AC3E}">
        <p14:creationId xmlns:p14="http://schemas.microsoft.com/office/powerpoint/2010/main" val="1695568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E062-B7F5-4D30-B416-1BBB4A7D0F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p>
            <a:fld id="{32637B58-87C1-446D-BDA9-B06F4BCF7782}" type="datetimeFigureOut">
              <a:rPr lang="en-US" smtClean="0"/>
              <a:t>4/15/2025</a:t>
            </a:fld>
            <a:endParaRPr lang="en-US" dirty="0"/>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p>
            <a:fld id="{08AB70BE-1769-45B8-85A6-0C837432C7E6}" type="slidenum">
              <a:rPr lang="en-US" smtClean="0"/>
              <a:t>‹#›</a:t>
            </a:fld>
            <a:endParaRPr lang="en-US" dirty="0"/>
          </a:p>
        </p:txBody>
      </p:sp>
    </p:spTree>
    <p:extLst>
      <p:ext uri="{BB962C8B-B14F-4D97-AF65-F5344CB8AC3E}">
        <p14:creationId xmlns:p14="http://schemas.microsoft.com/office/powerpoint/2010/main" val="521571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p>
            <a:fld id="{32637B58-87C1-446D-BDA9-B06F4BCF7782}" type="datetimeFigureOut">
              <a:rPr lang="en-US" smtClean="0"/>
              <a:t>4/15/2025</a:t>
            </a:fld>
            <a:endParaRPr lang="en-US" dirty="0"/>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p>
            <a:fld id="{08AB70BE-1769-45B8-85A6-0C837432C7E6}" type="slidenum">
              <a:rPr lang="en-US" smtClean="0"/>
              <a:t>‹#›</a:t>
            </a:fld>
            <a:endParaRPr lang="en-US" dirty="0"/>
          </a:p>
        </p:txBody>
      </p:sp>
    </p:spTree>
    <p:extLst>
      <p:ext uri="{BB962C8B-B14F-4D97-AF65-F5344CB8AC3E}">
        <p14:creationId xmlns:p14="http://schemas.microsoft.com/office/powerpoint/2010/main" val="3733828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09F8C-8071-4BE5-AD6F-C98F481D17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4135B3-14BA-4A88-B6B3-88B77B1C63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7C3A4D-5B69-44B4-B17F-770E83F00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F1C41D-2A59-4512-8034-6DB705787D78}"/>
              </a:ext>
            </a:extLst>
          </p:cNvPr>
          <p:cNvSpPr>
            <a:spLocks noGrp="1"/>
          </p:cNvSpPr>
          <p:nvPr>
            <p:ph type="dt" sz="half" idx="10"/>
          </p:nvPr>
        </p:nvSpPr>
        <p:spPr/>
        <p:txBody>
          <a:bodyPr/>
          <a:lstStyle/>
          <a:p>
            <a:fld id="{32637B58-87C1-446D-BDA9-B06F4BCF7782}" type="datetimeFigureOut">
              <a:rPr lang="en-US" smtClean="0"/>
              <a:t>4/15/2025</a:t>
            </a:fld>
            <a:endParaRPr lang="en-US" dirty="0"/>
          </a:p>
        </p:txBody>
      </p:sp>
      <p:sp>
        <p:nvSpPr>
          <p:cNvPr id="6" name="Footer Placeholder 5">
            <a:extLst>
              <a:ext uri="{FF2B5EF4-FFF2-40B4-BE49-F238E27FC236}">
                <a16:creationId xmlns:a16="http://schemas.microsoft.com/office/drawing/2014/main" id="{BD85C494-778C-4EE6-9402-242E1CDD9A6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F5677B9-C338-4033-9AFE-B8B81C5D8139}"/>
              </a:ext>
            </a:extLst>
          </p:cNvPr>
          <p:cNvSpPr>
            <a:spLocks noGrp="1"/>
          </p:cNvSpPr>
          <p:nvPr>
            <p:ph type="sldNum" sz="quarter" idx="12"/>
          </p:nvPr>
        </p:nvSpPr>
        <p:spPr/>
        <p:txBody>
          <a:bodyPr/>
          <a:lstStyle/>
          <a:p>
            <a:fld id="{08AB70BE-1769-45B8-85A6-0C837432C7E6}" type="slidenum">
              <a:rPr lang="en-US" smtClean="0"/>
              <a:t>‹#›</a:t>
            </a:fld>
            <a:endParaRPr lang="en-US" dirty="0"/>
          </a:p>
        </p:txBody>
      </p:sp>
    </p:spTree>
    <p:extLst>
      <p:ext uri="{BB962C8B-B14F-4D97-AF65-F5344CB8AC3E}">
        <p14:creationId xmlns:p14="http://schemas.microsoft.com/office/powerpoint/2010/main" val="977714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B77DE-4C2E-476F-A419-57470FB66D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9FD1A0-93AE-469A-ADDF-2453B64CAA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DC119C9C-EF97-4910-9419-6D7202609E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A87172-A64E-4C38-82ED-2A7050B0FB68}"/>
              </a:ext>
            </a:extLst>
          </p:cNvPr>
          <p:cNvSpPr>
            <a:spLocks noGrp="1"/>
          </p:cNvSpPr>
          <p:nvPr>
            <p:ph type="dt" sz="half" idx="10"/>
          </p:nvPr>
        </p:nvSpPr>
        <p:spPr/>
        <p:txBody>
          <a:bodyPr/>
          <a:lstStyle/>
          <a:p>
            <a:fld id="{32637B58-87C1-446D-BDA9-B06F4BCF7782}" type="datetimeFigureOut">
              <a:rPr lang="en-US" smtClean="0"/>
              <a:t>4/15/2025</a:t>
            </a:fld>
            <a:endParaRPr lang="en-US" dirty="0"/>
          </a:p>
        </p:txBody>
      </p:sp>
      <p:sp>
        <p:nvSpPr>
          <p:cNvPr id="6" name="Footer Placeholder 5">
            <a:extLst>
              <a:ext uri="{FF2B5EF4-FFF2-40B4-BE49-F238E27FC236}">
                <a16:creationId xmlns:a16="http://schemas.microsoft.com/office/drawing/2014/main" id="{BC0C3E24-28E2-4512-BEA0-DAEC5E8465C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1F04F0D-DA84-434D-B136-BEE9FD80AB95}"/>
              </a:ext>
            </a:extLst>
          </p:cNvPr>
          <p:cNvSpPr>
            <a:spLocks noGrp="1"/>
          </p:cNvSpPr>
          <p:nvPr>
            <p:ph type="sldNum" sz="quarter" idx="12"/>
          </p:nvPr>
        </p:nvSpPr>
        <p:spPr/>
        <p:txBody>
          <a:bodyPr/>
          <a:lstStyle/>
          <a:p>
            <a:fld id="{08AB70BE-1769-45B8-85A6-0C837432C7E6}" type="slidenum">
              <a:rPr lang="en-US" smtClean="0"/>
              <a:t>‹#›</a:t>
            </a:fld>
            <a:endParaRPr lang="en-US" dirty="0"/>
          </a:p>
        </p:txBody>
      </p:sp>
    </p:spTree>
    <p:extLst>
      <p:ext uri="{BB962C8B-B14F-4D97-AF65-F5344CB8AC3E}">
        <p14:creationId xmlns:p14="http://schemas.microsoft.com/office/powerpoint/2010/main" val="647360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7A08E557-10DB-421A-876E-1AE58F8E07C4}"/>
              </a:ext>
            </a:extLst>
          </p:cNvPr>
          <p:cNvSpPr/>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ooter Placeholder 4">
            <a:extLst>
              <a:ext uri="{FF2B5EF4-FFF2-40B4-BE49-F238E27FC236}">
                <a16:creationId xmlns:a16="http://schemas.microsoft.com/office/drawing/2014/main" id="{EC2EBCA0-8609-4F35-8CA7-7AD35FDACD73}"/>
              </a:ext>
            </a:extLst>
          </p:cNvPr>
          <p:cNvSpPr>
            <a:spLocks noGrp="1"/>
          </p:cNvSpPr>
          <p:nvPr>
            <p:ph type="ftr" sz="quarter" idx="3"/>
          </p:nvPr>
        </p:nvSpPr>
        <p:spPr>
          <a:xfrm>
            <a:off x="175613" y="6434560"/>
            <a:ext cx="3428012" cy="365125"/>
          </a:xfrm>
          <a:prstGeom prst="rect">
            <a:avLst/>
          </a:prstGeom>
        </p:spPr>
        <p:txBody>
          <a:bodyPr vert="horz" lIns="91440" tIns="45720" rIns="91440" bIns="45720" rtlCol="0" anchor="ctr"/>
          <a:lstStyle>
            <a:lvl1pPr algn="l">
              <a:defRPr sz="1050" spc="50" baseline="0">
                <a:solidFill>
                  <a:schemeClr val="accent2"/>
                </a:solidFill>
                <a:latin typeface="+mn-lt"/>
              </a:defRPr>
            </a:lvl1pPr>
          </a:lstStyle>
          <a:p>
            <a:endParaRPr lang="en-US" dirty="0"/>
          </a:p>
        </p:txBody>
      </p:sp>
      <p:sp>
        <p:nvSpPr>
          <p:cNvPr id="2" name="Title Placeholder 1">
            <a:extLst>
              <a:ext uri="{FF2B5EF4-FFF2-40B4-BE49-F238E27FC236}">
                <a16:creationId xmlns:a16="http://schemas.microsoft.com/office/drawing/2014/main" id="{BFDA9639-38D2-4CD4-A861-F6B4C6CB99BD}"/>
              </a:ext>
            </a:extLst>
          </p:cNvPr>
          <p:cNvSpPr>
            <a:spLocks noGrp="1"/>
          </p:cNvSpPr>
          <p:nvPr>
            <p:ph type="title"/>
          </p:nvPr>
        </p:nvSpPr>
        <p:spPr>
          <a:xfrm>
            <a:off x="908775" y="590372"/>
            <a:ext cx="10202248" cy="13258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DAF00B1-16C1-47B3-A7A0-B71468312896}"/>
              </a:ext>
            </a:extLst>
          </p:cNvPr>
          <p:cNvSpPr>
            <a:spLocks noGrp="1"/>
          </p:cNvSpPr>
          <p:nvPr>
            <p:ph type="body" idx="1"/>
          </p:nvPr>
        </p:nvSpPr>
        <p:spPr>
          <a:xfrm>
            <a:off x="918825" y="1916262"/>
            <a:ext cx="10192198" cy="4133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BCF9501-5B6B-4DAF-B59D-3C129ED805AC}"/>
              </a:ext>
            </a:extLst>
          </p:cNvPr>
          <p:cNvSpPr>
            <a:spLocks noGrp="1"/>
          </p:cNvSpPr>
          <p:nvPr>
            <p:ph type="dt" sz="half" idx="2"/>
          </p:nvPr>
        </p:nvSpPr>
        <p:spPr>
          <a:xfrm>
            <a:off x="9017000" y="6433202"/>
            <a:ext cx="2374150" cy="367841"/>
          </a:xfrm>
          <a:prstGeom prst="rect">
            <a:avLst/>
          </a:prstGeom>
        </p:spPr>
        <p:txBody>
          <a:bodyPr vert="horz" lIns="91440" tIns="45720" rIns="91440" bIns="45720" rtlCol="0" anchor="ctr"/>
          <a:lstStyle>
            <a:lvl1pPr algn="r">
              <a:defRPr sz="1050" spc="50" baseline="0">
                <a:solidFill>
                  <a:srgbClr val="FFFFFF"/>
                </a:solidFill>
                <a:latin typeface="+mn-lt"/>
              </a:defRPr>
            </a:lvl1pPr>
          </a:lstStyle>
          <a:p>
            <a:fld id="{32637B58-87C1-446D-BDA9-B06F4BCF7782}" type="datetimeFigureOut">
              <a:rPr lang="en-US" smtClean="0"/>
              <a:pPr/>
              <a:t>4/15/2025</a:t>
            </a:fld>
            <a:endParaRPr lang="en-US" dirty="0"/>
          </a:p>
        </p:txBody>
      </p:sp>
      <p:sp>
        <p:nvSpPr>
          <p:cNvPr id="6" name="Slide Number Placeholder 5">
            <a:extLst>
              <a:ext uri="{FF2B5EF4-FFF2-40B4-BE49-F238E27FC236}">
                <a16:creationId xmlns:a16="http://schemas.microsoft.com/office/drawing/2014/main" id="{37685DBD-B7AE-41D8-8CF1-B21CD58E1B45}"/>
              </a:ext>
            </a:extLst>
          </p:cNvPr>
          <p:cNvSpPr>
            <a:spLocks noGrp="1"/>
          </p:cNvSpPr>
          <p:nvPr>
            <p:ph type="sldNum" sz="quarter" idx="4"/>
          </p:nvPr>
        </p:nvSpPr>
        <p:spPr>
          <a:xfrm>
            <a:off x="11391150" y="6433203"/>
            <a:ext cx="693263" cy="367842"/>
          </a:xfrm>
          <a:prstGeom prst="rect">
            <a:avLst/>
          </a:prstGeom>
        </p:spPr>
        <p:txBody>
          <a:bodyPr vert="horz" lIns="91440" tIns="45720" rIns="91440" bIns="45720" rtlCol="0" anchor="ctr"/>
          <a:lstStyle>
            <a:lvl1pPr algn="r">
              <a:defRPr sz="2000">
                <a:solidFill>
                  <a:srgbClr val="FFFFFF"/>
                </a:solidFill>
                <a:latin typeface="+mj-lt"/>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3377632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000" kern="1200">
          <a:solidFill>
            <a:schemeClr val="accent2"/>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5"/>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120000"/>
        </a:lnSpc>
        <a:spcBef>
          <a:spcPts val="500"/>
        </a:spcBef>
        <a:buClr>
          <a:schemeClr val="accent5"/>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120000"/>
        </a:lnSpc>
        <a:spcBef>
          <a:spcPts val="500"/>
        </a:spcBef>
        <a:buClr>
          <a:schemeClr val="accent5"/>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2736">
          <p15:clr>
            <a:srgbClr val="F26B43"/>
          </p15:clr>
        </p15:guide>
        <p15:guide id="4" orient="horz" pos="3312">
          <p15:clr>
            <a:srgbClr val="F26B43"/>
          </p15:clr>
        </p15:guide>
        <p15:guide id="5" orient="horz" pos="432">
          <p15:clr>
            <a:srgbClr val="F26B43"/>
          </p15:clr>
        </p15:guide>
        <p15:guide id="7" pos="4416">
          <p15:clr>
            <a:srgbClr val="F26B43"/>
          </p15:clr>
        </p15:guide>
        <p15:guide id="8" pos="5568">
          <p15:clr>
            <a:srgbClr val="F26B43"/>
          </p15:clr>
        </p15:guide>
        <p15:guide id="9" pos="7296">
          <p15:clr>
            <a:srgbClr val="F26B43"/>
          </p15:clr>
        </p15:guide>
        <p15:guide id="10" pos="2688">
          <p15:clr>
            <a:srgbClr val="F26B43"/>
          </p15:clr>
        </p15:guide>
        <p15:guide id="11" pos="1536">
          <p15:clr>
            <a:srgbClr val="F26B43"/>
          </p15:clr>
        </p15:guide>
        <p15:guide id="12" pos="384">
          <p15:clr>
            <a:srgbClr val="F26B43"/>
          </p15:clr>
        </p15:guide>
        <p15:guide id="13" pos="2112">
          <p15:clr>
            <a:srgbClr val="F26B43"/>
          </p15:clr>
        </p15:guide>
        <p15:guide id="14" pos="4992">
          <p15:clr>
            <a:srgbClr val="F26B43"/>
          </p15:clr>
        </p15:guide>
        <p15:guide id="15" pos="6720">
          <p15:clr>
            <a:srgbClr val="F26B43"/>
          </p15:clr>
        </p15:guide>
        <p15:guide id="16" pos="960">
          <p15:clr>
            <a:srgbClr val="F26B43"/>
          </p15:clr>
        </p15:guide>
        <p15:guide id="17" pos="3264">
          <p15:clr>
            <a:srgbClr val="F26B43"/>
          </p15:clr>
        </p15:guide>
        <p15:guide id="18" orient="horz" pos="1008">
          <p15:clr>
            <a:srgbClr val="F26B43"/>
          </p15:clr>
        </p15:guide>
        <p15:guide id="19" orient="horz" pos="3888">
          <p15:clr>
            <a:srgbClr val="F26B43"/>
          </p15:clr>
        </p15:guide>
        <p15:guide id="20" pos="6144">
          <p15:clr>
            <a:srgbClr val="F26B43"/>
          </p15:clr>
        </p15:guide>
        <p15:guide id="21" orient="horz" pos="1584">
          <p15:clr>
            <a:srgbClr val="F26B43"/>
          </p15:clr>
        </p15:guide>
        <p15:guide id="22" pos="576">
          <p15:clr>
            <a:srgbClr val="F26B43"/>
          </p15:clr>
        </p15:guide>
        <p15:guide id="23" pos="7104">
          <p15:clr>
            <a:srgbClr val="F26B43"/>
          </p15:clr>
        </p15:guide>
        <p15:guide id="24" pos="768">
          <p15:clr>
            <a:srgbClr val="F26B43"/>
          </p15:clr>
        </p15:guide>
        <p15:guide id="25" pos="691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childcareawaremn.org/community/policy-legislation/bill-tracker/" TargetMode="External"/><Relationship Id="rId2" Type="http://schemas.openxmlformats.org/officeDocument/2006/relationships/hyperlink" Target="mailto:annm@childcareawaremn.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7A08E557-10DB-421A-876E-1AE58F8E07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useBgFill="1">
        <p:nvSpPr>
          <p:cNvPr id="20" name="Rectangle 19">
            <a:extLst>
              <a:ext uri="{FF2B5EF4-FFF2-40B4-BE49-F238E27FC236}">
                <a16:creationId xmlns:a16="http://schemas.microsoft.com/office/drawing/2014/main" id="{B10A39EF-A122-4008-BF4C-A4C10E5B27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344E5373-7FE7-4ECA-AF31-CAAC62B1C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2374"/>
            <a:ext cx="12190540" cy="25269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24BEAAD8-29D0-4A01-80F2-124E3521E8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0541" cy="2514600"/>
          </a:xfrm>
          <a:prstGeom prst="rect">
            <a:avLst/>
          </a:pr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2F12E152-460B-4B4C-960A-2B49722D0B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7920768" cy="2514602"/>
          </a:xfrm>
          <a:custGeom>
            <a:avLst/>
            <a:gdLst>
              <a:gd name="connsiteX0" fmla="*/ 0 w 7933561"/>
              <a:gd name="connsiteY0" fmla="*/ 0 h 2514602"/>
              <a:gd name="connsiteX1" fmla="*/ 486771 w 7933561"/>
              <a:gd name="connsiteY1" fmla="*/ 0 h 2514602"/>
              <a:gd name="connsiteX2" fmla="*/ 2606818 w 7933561"/>
              <a:gd name="connsiteY2" fmla="*/ 0 h 2514602"/>
              <a:gd name="connsiteX3" fmla="*/ 5453645 w 7933561"/>
              <a:gd name="connsiteY3" fmla="*/ 0 h 2514602"/>
              <a:gd name="connsiteX4" fmla="*/ 5704042 w 7933561"/>
              <a:gd name="connsiteY4" fmla="*/ 22818 h 2514602"/>
              <a:gd name="connsiteX5" fmla="*/ 7933561 w 7933561"/>
              <a:gd name="connsiteY5" fmla="*/ 2493432 h 2514602"/>
              <a:gd name="connsiteX6" fmla="*/ 7932559 w 7933561"/>
              <a:gd name="connsiteY6" fmla="*/ 2514602 h 2514602"/>
              <a:gd name="connsiteX7" fmla="*/ 0 w 7933561"/>
              <a:gd name="connsiteY7" fmla="*/ 2514602 h 2514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933561" h="2514602">
                <a:moveTo>
                  <a:pt x="0" y="0"/>
                </a:moveTo>
                <a:lnTo>
                  <a:pt x="486771" y="0"/>
                </a:lnTo>
                <a:lnTo>
                  <a:pt x="2606818" y="0"/>
                </a:lnTo>
                <a:lnTo>
                  <a:pt x="5453645" y="0"/>
                </a:lnTo>
                <a:lnTo>
                  <a:pt x="5704042" y="22818"/>
                </a:lnTo>
                <a:cubicBezTo>
                  <a:pt x="6956330" y="149994"/>
                  <a:pt x="7933561" y="1207591"/>
                  <a:pt x="7933561" y="2493432"/>
                </a:cubicBezTo>
                <a:lnTo>
                  <a:pt x="7932559" y="2514602"/>
                </a:lnTo>
                <a:lnTo>
                  <a:pt x="0" y="251460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8BF6C0F1-D8CC-439A-804F-920F8086751B}"/>
              </a:ext>
            </a:extLst>
          </p:cNvPr>
          <p:cNvSpPr>
            <a:spLocks noGrp="1"/>
          </p:cNvSpPr>
          <p:nvPr>
            <p:ph type="title"/>
          </p:nvPr>
        </p:nvSpPr>
        <p:spPr>
          <a:xfrm>
            <a:off x="956578" y="514350"/>
            <a:ext cx="6253847" cy="1600697"/>
          </a:xfrm>
        </p:spPr>
        <p:txBody>
          <a:bodyPr vert="horz" lIns="91440" tIns="45720" rIns="91440" bIns="45720" rtlCol="0" anchor="ctr">
            <a:normAutofit/>
          </a:bodyPr>
          <a:lstStyle/>
          <a:p>
            <a:br>
              <a:rPr lang="en-US" sz="4400" dirty="0">
                <a:solidFill>
                  <a:srgbClr val="FFFFFF"/>
                </a:solidFill>
              </a:rPr>
            </a:br>
            <a:endParaRPr lang="en-US" sz="4400" b="1" dirty="0">
              <a:solidFill>
                <a:srgbClr val="FFFFFF"/>
              </a:solidFill>
            </a:endParaRPr>
          </a:p>
        </p:txBody>
      </p:sp>
      <p:sp>
        <p:nvSpPr>
          <p:cNvPr id="15" name="Content Placeholder 14">
            <a:extLst>
              <a:ext uri="{FF2B5EF4-FFF2-40B4-BE49-F238E27FC236}">
                <a16:creationId xmlns:a16="http://schemas.microsoft.com/office/drawing/2014/main" id="{7ECEC9E5-0849-E968-CC20-B0D2018C6831}"/>
              </a:ext>
            </a:extLst>
          </p:cNvPr>
          <p:cNvSpPr>
            <a:spLocks noGrp="1"/>
          </p:cNvSpPr>
          <p:nvPr>
            <p:ph idx="1"/>
          </p:nvPr>
        </p:nvSpPr>
        <p:spPr>
          <a:xfrm>
            <a:off x="8329362" y="489113"/>
            <a:ext cx="3437522" cy="1979540"/>
          </a:xfrm>
        </p:spPr>
        <p:txBody>
          <a:bodyPr vert="horz" lIns="91440" tIns="45720" rIns="91440" bIns="45720" rtlCol="0" anchor="ctr">
            <a:noAutofit/>
          </a:bodyPr>
          <a:lstStyle/>
          <a:p>
            <a:pPr marL="0" indent="0">
              <a:buNone/>
            </a:pPr>
            <a:r>
              <a:rPr lang="en-US" sz="2400" b="1" cap="all" spc="300" dirty="0">
                <a:solidFill>
                  <a:srgbClr val="FFFFFF"/>
                </a:solidFill>
              </a:rPr>
              <a:t>Minnesota Legislative Update 4.15.25</a:t>
            </a:r>
          </a:p>
        </p:txBody>
      </p:sp>
      <p:sp>
        <p:nvSpPr>
          <p:cNvPr id="28" name="Freeform: Shape 27">
            <a:extLst>
              <a:ext uri="{FF2B5EF4-FFF2-40B4-BE49-F238E27FC236}">
                <a16:creationId xmlns:a16="http://schemas.microsoft.com/office/drawing/2014/main" id="{35290C52-9C96-4427-B460-BE273FB18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12794" y="4250749"/>
            <a:ext cx="2796409" cy="2607251"/>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10" name="Picture 2" descr="Minnesota State Capitol Building in Saint Paul">
            <a:extLst>
              <a:ext uri="{FF2B5EF4-FFF2-40B4-BE49-F238E27FC236}">
                <a16:creationId xmlns:a16="http://schemas.microsoft.com/office/drawing/2014/main" id="{A8ABFC60-B5B6-CEDA-1972-B74C47A980D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7107" r="-1" b="-1"/>
          <a:stretch/>
        </p:blipFill>
        <p:spPr bwMode="auto">
          <a:xfrm>
            <a:off x="-4890" y="2468653"/>
            <a:ext cx="7932865" cy="4389347"/>
          </a:xfrm>
          <a:prstGeom prst="rect">
            <a:avLst/>
          </a:prstGeom>
          <a:noFill/>
          <a:extLst>
            <a:ext uri="{909E8E84-426E-40DD-AFC4-6F175D3DCCD1}">
              <a14:hiddenFill xmlns:a14="http://schemas.microsoft.com/office/drawing/2010/main">
                <a:solidFill>
                  <a:srgbClr val="FFFFFF"/>
                </a:solidFill>
              </a14:hiddenFill>
            </a:ext>
          </a:extLst>
        </p:spPr>
      </p:pic>
      <p:sp>
        <p:nvSpPr>
          <p:cNvPr id="30" name="Freeform: Shape 29">
            <a:extLst>
              <a:ext uri="{FF2B5EF4-FFF2-40B4-BE49-F238E27FC236}">
                <a16:creationId xmlns:a16="http://schemas.microsoft.com/office/drawing/2014/main" id="{B1B1DA7C-6D89-40C4-A66D-E7884FDDD9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12794" y="4250749"/>
            <a:ext cx="2796409" cy="2607251"/>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966784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E6DAD-70B3-CADE-6C63-AF931E2D5D31}"/>
              </a:ext>
            </a:extLst>
          </p:cNvPr>
          <p:cNvSpPr>
            <a:spLocks noGrp="1"/>
          </p:cNvSpPr>
          <p:nvPr>
            <p:ph type="title"/>
          </p:nvPr>
        </p:nvSpPr>
        <p:spPr>
          <a:xfrm>
            <a:off x="905256" y="590667"/>
            <a:ext cx="9914859" cy="1033595"/>
          </a:xfrm>
        </p:spPr>
        <p:txBody>
          <a:bodyPr>
            <a:normAutofit fontScale="90000"/>
          </a:bodyPr>
          <a:lstStyle/>
          <a:p>
            <a:pPr algn="ctr"/>
            <a:r>
              <a:rPr lang="en-US" sz="3200" dirty="0"/>
              <a:t>House Children &amp; Families Omnibus bill</a:t>
            </a:r>
            <a:br>
              <a:rPr lang="en-US" sz="3200" dirty="0"/>
            </a:br>
            <a:r>
              <a:rPr lang="en-US" sz="3200" dirty="0"/>
              <a:t>Camera legislation (HF 1916-West)</a:t>
            </a:r>
          </a:p>
        </p:txBody>
      </p:sp>
      <p:sp>
        <p:nvSpPr>
          <p:cNvPr id="3" name="Content Placeholder 2">
            <a:extLst>
              <a:ext uri="{FF2B5EF4-FFF2-40B4-BE49-F238E27FC236}">
                <a16:creationId xmlns:a16="http://schemas.microsoft.com/office/drawing/2014/main" id="{162B8D46-C6C0-AA0B-A212-955DF1A9A840}"/>
              </a:ext>
            </a:extLst>
          </p:cNvPr>
          <p:cNvSpPr>
            <a:spLocks noGrp="1"/>
          </p:cNvSpPr>
          <p:nvPr>
            <p:ph idx="1"/>
          </p:nvPr>
        </p:nvSpPr>
        <p:spPr>
          <a:xfrm>
            <a:off x="914400" y="1732548"/>
            <a:ext cx="9914860" cy="4534784"/>
          </a:xfrm>
        </p:spPr>
        <p:txBody>
          <a:bodyPr>
            <a:normAutofit/>
          </a:bodyPr>
          <a:lstStyle/>
          <a:p>
            <a:pPr marL="342900" marR="0" lvl="0" indent="-342900">
              <a:lnSpc>
                <a:spcPct val="107000"/>
              </a:lnSpc>
              <a:buFont typeface="Arial" panose="020B0604020202020204" pitchFamily="34" charset="0"/>
              <a:buChar char="•"/>
              <a:tabLst>
                <a:tab pos="457200" algn="l"/>
              </a:tabLst>
            </a:pPr>
            <a:r>
              <a:rPr lang="en-US" sz="1800" dirty="0">
                <a:solidFill>
                  <a:srgbClr val="000000"/>
                </a:solidFill>
                <a:effectLst/>
                <a:ea typeface="Times New Roman" panose="02020603050405020304" pitchFamily="18" charset="0"/>
                <a:cs typeface="Times New Roman" panose="02020603050405020304" pitchFamily="18" charset="0"/>
              </a:rPr>
              <a:t>If a center is </a:t>
            </a:r>
            <a:r>
              <a:rPr lang="en-US" sz="1800" b="1" dirty="0">
                <a:solidFill>
                  <a:srgbClr val="000000"/>
                </a:solidFill>
                <a:effectLst/>
                <a:ea typeface="Times New Roman" panose="02020603050405020304" pitchFamily="18" charset="0"/>
                <a:cs typeface="Times New Roman" panose="02020603050405020304" pitchFamily="18" charset="0"/>
              </a:rPr>
              <a:t>required to post a maltreatment order</a:t>
            </a:r>
            <a:r>
              <a:rPr lang="en-US" sz="1800" dirty="0">
                <a:solidFill>
                  <a:srgbClr val="000000"/>
                </a:solidFill>
                <a:effectLst/>
                <a:ea typeface="Times New Roman" panose="02020603050405020304" pitchFamily="18" charset="0"/>
                <a:cs typeface="Times New Roman" panose="02020603050405020304" pitchFamily="18" charset="0"/>
              </a:rPr>
              <a:t>, it must then have cameras that meet the specifications</a:t>
            </a:r>
            <a:endParaRPr lang="en-US" sz="1800" dirty="0">
              <a:effectLst/>
              <a:ea typeface="Cambria" panose="02040503050406030204" pitchFamily="18" charset="0"/>
              <a:cs typeface="Times New Roman" panose="02020603050405020304" pitchFamily="18" charset="0"/>
            </a:endParaRPr>
          </a:p>
          <a:p>
            <a:pPr marL="342900" marR="0" lvl="0" indent="-342900">
              <a:lnSpc>
                <a:spcPct val="107000"/>
              </a:lnSpc>
              <a:buFont typeface="Arial" panose="020B0604020202020204" pitchFamily="34" charset="0"/>
              <a:buChar char="•"/>
              <a:tabLst>
                <a:tab pos="457200" algn="l"/>
              </a:tabLst>
            </a:pPr>
            <a:r>
              <a:rPr lang="en-US" sz="1800" dirty="0">
                <a:solidFill>
                  <a:srgbClr val="000000"/>
                </a:solidFill>
                <a:effectLst/>
                <a:ea typeface="Times New Roman" panose="02020603050405020304" pitchFamily="18" charset="0"/>
                <a:cs typeface="Times New Roman" panose="02020603050405020304" pitchFamily="18" charset="0"/>
              </a:rPr>
              <a:t>Cameras must be in </a:t>
            </a:r>
            <a:r>
              <a:rPr lang="en-US" sz="1800" b="1" dirty="0">
                <a:solidFill>
                  <a:srgbClr val="000000"/>
                </a:solidFill>
                <a:effectLst/>
                <a:ea typeface="Times New Roman" panose="02020603050405020304" pitchFamily="18" charset="0"/>
                <a:cs typeface="Times New Roman" panose="02020603050405020304" pitchFamily="18" charset="0"/>
              </a:rPr>
              <a:t>each room designated for infants and toddlers</a:t>
            </a:r>
            <a:r>
              <a:rPr lang="en-US" sz="1800" dirty="0">
                <a:solidFill>
                  <a:srgbClr val="000000"/>
                </a:solidFill>
                <a:effectLst/>
                <a:ea typeface="Times New Roman" panose="02020603050405020304" pitchFamily="18" charset="0"/>
                <a:cs typeface="Times New Roman" panose="02020603050405020304" pitchFamily="18" charset="0"/>
              </a:rPr>
              <a:t>, and in shared/public spaces</a:t>
            </a:r>
            <a:endParaRPr lang="en-US" sz="1800" dirty="0">
              <a:effectLst/>
              <a:ea typeface="Cambria" panose="02040503050406030204" pitchFamily="18" charset="0"/>
              <a:cs typeface="Times New Roman" panose="02020603050405020304" pitchFamily="18" charset="0"/>
            </a:endParaRPr>
          </a:p>
          <a:p>
            <a:pPr marL="342900" marR="0" lvl="0" indent="-342900">
              <a:lnSpc>
                <a:spcPct val="107000"/>
              </a:lnSpc>
              <a:buFont typeface="Arial" panose="020B0604020202020204" pitchFamily="34" charset="0"/>
              <a:buChar char="•"/>
              <a:tabLst>
                <a:tab pos="457200" algn="l"/>
              </a:tabLst>
            </a:pPr>
            <a:r>
              <a:rPr lang="en-US" sz="1800" dirty="0">
                <a:solidFill>
                  <a:srgbClr val="000000"/>
                </a:solidFill>
                <a:effectLst/>
                <a:ea typeface="Times New Roman" panose="02020603050405020304" pitchFamily="18" charset="0"/>
                <a:cs typeface="Times New Roman" panose="02020603050405020304" pitchFamily="18" charset="0"/>
              </a:rPr>
              <a:t>Cameras must be </a:t>
            </a:r>
            <a:r>
              <a:rPr lang="en-US" sz="1800" b="1" dirty="0">
                <a:solidFill>
                  <a:srgbClr val="000000"/>
                </a:solidFill>
                <a:effectLst/>
                <a:ea typeface="Times New Roman" panose="02020603050405020304" pitchFamily="18" charset="0"/>
                <a:cs typeface="Times New Roman" panose="02020603050405020304" pitchFamily="18" charset="0"/>
              </a:rPr>
              <a:t>turned on and always recording </a:t>
            </a:r>
            <a:r>
              <a:rPr lang="en-US" sz="1800" dirty="0">
                <a:solidFill>
                  <a:srgbClr val="000000"/>
                </a:solidFill>
                <a:effectLst/>
                <a:ea typeface="Times New Roman" panose="02020603050405020304" pitchFamily="18" charset="0"/>
                <a:cs typeface="Times New Roman" panose="02020603050405020304" pitchFamily="18" charset="0"/>
              </a:rPr>
              <a:t>when the licensed child care center is in operation</a:t>
            </a:r>
            <a:endParaRPr lang="en-US" sz="1800" dirty="0">
              <a:effectLst/>
              <a:ea typeface="Cambria" panose="02040503050406030204" pitchFamily="18" charset="0"/>
              <a:cs typeface="Times New Roman" panose="02020603050405020304" pitchFamily="18" charset="0"/>
            </a:endParaRPr>
          </a:p>
          <a:p>
            <a:pPr marL="342900" marR="0" lvl="0" indent="-342900">
              <a:lnSpc>
                <a:spcPct val="107000"/>
              </a:lnSpc>
              <a:buFont typeface="Arial" panose="020B0604020202020204" pitchFamily="34" charset="0"/>
              <a:buChar char="•"/>
              <a:tabLst>
                <a:tab pos="457200" algn="l"/>
              </a:tabLst>
            </a:pPr>
            <a:r>
              <a:rPr lang="en-US" sz="1800" dirty="0">
                <a:solidFill>
                  <a:srgbClr val="000000"/>
                </a:solidFill>
                <a:effectLst/>
                <a:ea typeface="Times New Roman" panose="02020603050405020304" pitchFamily="18" charset="0"/>
                <a:cs typeface="Times New Roman" panose="02020603050405020304" pitchFamily="18" charset="0"/>
              </a:rPr>
              <a:t>Cameras must be </a:t>
            </a:r>
            <a:r>
              <a:rPr lang="en-US" sz="1800" b="1" dirty="0">
                <a:solidFill>
                  <a:srgbClr val="000000"/>
                </a:solidFill>
                <a:effectLst/>
                <a:ea typeface="Times New Roman" panose="02020603050405020304" pitchFamily="18" charset="0"/>
                <a:cs typeface="Times New Roman" panose="02020603050405020304" pitchFamily="18" charset="0"/>
              </a:rPr>
              <a:t>closed-circuit</a:t>
            </a:r>
            <a:endParaRPr lang="en-US" sz="1800" b="1" dirty="0">
              <a:effectLst/>
              <a:ea typeface="Cambria" panose="02040503050406030204" pitchFamily="18" charset="0"/>
              <a:cs typeface="Times New Roman" panose="02020603050405020304" pitchFamily="18" charset="0"/>
            </a:endParaRPr>
          </a:p>
          <a:p>
            <a:pPr marL="342900" marR="0" lvl="0" indent="-342900">
              <a:lnSpc>
                <a:spcPct val="107000"/>
              </a:lnSpc>
              <a:buFont typeface="Arial" panose="020B0604020202020204" pitchFamily="34" charset="0"/>
              <a:buChar char="•"/>
              <a:tabLst>
                <a:tab pos="457200" algn="l"/>
              </a:tabLst>
            </a:pPr>
            <a:r>
              <a:rPr lang="en-US" sz="1800" dirty="0">
                <a:solidFill>
                  <a:srgbClr val="000000"/>
                </a:solidFill>
                <a:effectLst/>
                <a:ea typeface="Times New Roman" panose="02020603050405020304" pitchFamily="18" charset="0"/>
                <a:cs typeface="Times New Roman" panose="02020603050405020304" pitchFamily="18" charset="0"/>
              </a:rPr>
              <a:t>If a center has cameras in infant and toddler rooms </a:t>
            </a:r>
            <a:r>
              <a:rPr lang="en-US" sz="1800" b="1" dirty="0">
                <a:solidFill>
                  <a:srgbClr val="000000"/>
                </a:solidFill>
                <a:effectLst/>
                <a:ea typeface="Times New Roman" panose="02020603050405020304" pitchFamily="18" charset="0"/>
                <a:cs typeface="Times New Roman" panose="02020603050405020304" pitchFamily="18" charset="0"/>
              </a:rPr>
              <a:t>before July 1, 2025</a:t>
            </a:r>
            <a:r>
              <a:rPr lang="en-US" sz="1800" dirty="0">
                <a:solidFill>
                  <a:srgbClr val="000000"/>
                </a:solidFill>
                <a:effectLst/>
                <a:ea typeface="Times New Roman" panose="02020603050405020304" pitchFamily="18" charset="0"/>
                <a:cs typeface="Times New Roman" panose="02020603050405020304" pitchFamily="18" charset="0"/>
              </a:rPr>
              <a:t>, there is no need to comply further</a:t>
            </a:r>
            <a:endParaRPr lang="en-US" sz="1800" dirty="0">
              <a:effectLst/>
              <a:ea typeface="Cambria" panose="02040503050406030204" pitchFamily="18" charset="0"/>
              <a:cs typeface="Times New Roman" panose="02020603050405020304" pitchFamily="18" charset="0"/>
            </a:endParaRPr>
          </a:p>
          <a:p>
            <a:pPr marL="342900" marR="0" lvl="0" indent="-342900">
              <a:lnSpc>
                <a:spcPct val="107000"/>
              </a:lnSpc>
              <a:buFont typeface="Arial" panose="020B0604020202020204" pitchFamily="34" charset="0"/>
              <a:buChar char="•"/>
              <a:tabLst>
                <a:tab pos="457200" algn="l"/>
              </a:tabLst>
            </a:pPr>
            <a:r>
              <a:rPr lang="en-US" sz="1800" dirty="0">
                <a:solidFill>
                  <a:srgbClr val="000000"/>
                </a:solidFill>
                <a:effectLst/>
                <a:ea typeface="Times New Roman" panose="02020603050405020304" pitchFamily="18" charset="0"/>
                <a:cs typeface="Times New Roman" panose="02020603050405020304" pitchFamily="18" charset="0"/>
              </a:rPr>
              <a:t>Parents can request to view footage with </a:t>
            </a:r>
            <a:r>
              <a:rPr lang="en-US" sz="1800" b="1" dirty="0">
                <a:solidFill>
                  <a:srgbClr val="000000"/>
                </a:solidFill>
                <a:effectLst/>
                <a:ea typeface="Times New Roman" panose="02020603050405020304" pitchFamily="18" charset="0"/>
                <a:cs typeface="Times New Roman" panose="02020603050405020304" pitchFamily="18" charset="0"/>
              </a:rPr>
              <a:t>documentation from a physician of a child's physical injury</a:t>
            </a:r>
            <a:endParaRPr lang="en-US" sz="1800" b="1" dirty="0">
              <a:effectLst/>
              <a:ea typeface="Cambria" panose="02040503050406030204" pitchFamily="18" charset="0"/>
              <a:cs typeface="Times New Roman" panose="02020603050405020304" pitchFamily="18" charset="0"/>
            </a:endParaRPr>
          </a:p>
          <a:p>
            <a:pPr marL="342900" marR="0" lvl="0" indent="-342900">
              <a:lnSpc>
                <a:spcPct val="107000"/>
              </a:lnSpc>
              <a:spcAft>
                <a:spcPts val="800"/>
              </a:spcAft>
              <a:buFont typeface="Arial" panose="020B0604020202020204" pitchFamily="34" charset="0"/>
              <a:buChar char="•"/>
              <a:tabLst>
                <a:tab pos="457200" algn="l"/>
              </a:tabLst>
            </a:pPr>
            <a:r>
              <a:rPr lang="en-US" sz="1800" b="1" dirty="0">
                <a:solidFill>
                  <a:srgbClr val="000000"/>
                </a:solidFill>
                <a:effectLst/>
                <a:ea typeface="Times New Roman" panose="02020603050405020304" pitchFamily="18" charset="0"/>
                <a:cs typeface="Times New Roman" panose="02020603050405020304" pitchFamily="18" charset="0"/>
              </a:rPr>
              <a:t>Grants of up to $4,000 </a:t>
            </a:r>
            <a:r>
              <a:rPr lang="en-US" sz="1800" dirty="0">
                <a:solidFill>
                  <a:srgbClr val="000000"/>
                </a:solidFill>
                <a:effectLst/>
                <a:ea typeface="Times New Roman" panose="02020603050405020304" pitchFamily="18" charset="0"/>
                <a:cs typeface="Times New Roman" panose="02020603050405020304" pitchFamily="18" charset="0"/>
              </a:rPr>
              <a:t>can</a:t>
            </a:r>
            <a:r>
              <a:rPr lang="en-US" sz="1800" b="1" dirty="0">
                <a:solidFill>
                  <a:srgbClr val="000000"/>
                </a:solidFill>
                <a:effectLst/>
                <a:ea typeface="Times New Roman" panose="02020603050405020304" pitchFamily="18" charset="0"/>
                <a:cs typeface="Times New Roman" panose="02020603050405020304" pitchFamily="18" charset="0"/>
              </a:rPr>
              <a:t> </a:t>
            </a:r>
            <a:r>
              <a:rPr lang="en-US" sz="1800" dirty="0">
                <a:solidFill>
                  <a:srgbClr val="000000"/>
                </a:solidFill>
                <a:effectLst/>
                <a:ea typeface="Times New Roman" panose="02020603050405020304" pitchFamily="18" charset="0"/>
                <a:cs typeface="Times New Roman" panose="02020603050405020304" pitchFamily="18" charset="0"/>
              </a:rPr>
              <a:t>be used to offset the costs related to complying with this legislation</a:t>
            </a:r>
            <a:endParaRPr lang="en-US" sz="1800" dirty="0">
              <a:effectLst/>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249008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B1D46-9A96-C1E2-B7A3-DC64D725C956}"/>
              </a:ext>
            </a:extLst>
          </p:cNvPr>
          <p:cNvSpPr>
            <a:spLocks noGrp="1"/>
          </p:cNvSpPr>
          <p:nvPr>
            <p:ph type="title"/>
          </p:nvPr>
        </p:nvSpPr>
        <p:spPr>
          <a:xfrm>
            <a:off x="905256" y="590668"/>
            <a:ext cx="9914859" cy="1045627"/>
          </a:xfrm>
        </p:spPr>
        <p:txBody>
          <a:bodyPr>
            <a:normAutofit/>
          </a:bodyPr>
          <a:lstStyle/>
          <a:p>
            <a:pPr algn="ctr"/>
            <a:r>
              <a:rPr lang="en-US" sz="2800" dirty="0"/>
              <a:t>House Children &amp; Families Omnibus Bill</a:t>
            </a:r>
            <a:br>
              <a:rPr lang="en-US" sz="2800" dirty="0"/>
            </a:br>
            <a:r>
              <a:rPr lang="en-US" sz="2800" dirty="0"/>
              <a:t>HF 2617-Coulter</a:t>
            </a:r>
          </a:p>
        </p:txBody>
      </p:sp>
      <p:sp>
        <p:nvSpPr>
          <p:cNvPr id="3" name="Content Placeholder 2">
            <a:extLst>
              <a:ext uri="{FF2B5EF4-FFF2-40B4-BE49-F238E27FC236}">
                <a16:creationId xmlns:a16="http://schemas.microsoft.com/office/drawing/2014/main" id="{66FF67F1-E6B7-4725-B1A6-0ABA8B2EC249}"/>
              </a:ext>
            </a:extLst>
          </p:cNvPr>
          <p:cNvSpPr>
            <a:spLocks noGrp="1"/>
          </p:cNvSpPr>
          <p:nvPr>
            <p:ph idx="1"/>
          </p:nvPr>
        </p:nvSpPr>
        <p:spPr>
          <a:xfrm>
            <a:off x="914400" y="1720516"/>
            <a:ext cx="9914860" cy="4322475"/>
          </a:xfrm>
        </p:spPr>
        <p:txBody>
          <a:bodyPr/>
          <a:lstStyle/>
          <a:p>
            <a:r>
              <a:rPr lang="en-US" sz="1900" b="0" i="0" u="none" strike="noStrike" baseline="0" dirty="0">
                <a:solidFill>
                  <a:srgbClr val="000000"/>
                </a:solidFill>
              </a:rPr>
              <a:t>Allows a child care program license holder to </a:t>
            </a:r>
            <a:r>
              <a:rPr lang="en-US" sz="1900" b="1" i="0" u="none" strike="noStrike" baseline="0" dirty="0">
                <a:solidFill>
                  <a:srgbClr val="000000"/>
                </a:solidFill>
              </a:rPr>
              <a:t>request interpretive guidance </a:t>
            </a:r>
            <a:r>
              <a:rPr lang="en-US" sz="1900" b="0" i="0" u="none" strike="noStrike" baseline="0" dirty="0">
                <a:solidFill>
                  <a:srgbClr val="000000"/>
                </a:solidFill>
              </a:rPr>
              <a:t>on a correction order </a:t>
            </a:r>
          </a:p>
          <a:p>
            <a:r>
              <a:rPr lang="en-US" sz="1900" b="0" i="0" u="none" strike="noStrike" baseline="0" dirty="0">
                <a:solidFill>
                  <a:srgbClr val="000000"/>
                </a:solidFill>
              </a:rPr>
              <a:t>Directs the commissioner to </a:t>
            </a:r>
            <a:r>
              <a:rPr lang="en-US" sz="1900" b="1" i="0" u="none" strike="noStrike" baseline="0" dirty="0">
                <a:solidFill>
                  <a:srgbClr val="000000"/>
                </a:solidFill>
              </a:rPr>
              <a:t>amend the definition of “education</a:t>
            </a:r>
            <a:r>
              <a:rPr lang="en-US" sz="1900" b="0" i="0" u="none" strike="noStrike" baseline="0" dirty="0">
                <a:solidFill>
                  <a:srgbClr val="000000"/>
                </a:solidFill>
              </a:rPr>
              <a:t>” for purposes of determining an individual’s qualifications for working in a child care center. 	</a:t>
            </a:r>
          </a:p>
          <a:p>
            <a:r>
              <a:rPr lang="en-US" sz="1900" b="0" i="0" u="none" strike="noStrike" baseline="0" dirty="0">
                <a:solidFill>
                  <a:srgbClr val="000000"/>
                </a:solidFill>
              </a:rPr>
              <a:t>Directs the commissioner to develop and </a:t>
            </a:r>
            <a:r>
              <a:rPr lang="en-US" sz="1900" b="1" i="0" u="none" strike="noStrike" baseline="0" dirty="0">
                <a:solidFill>
                  <a:srgbClr val="000000"/>
                </a:solidFill>
              </a:rPr>
              <a:t>implement standardized licensing timelines </a:t>
            </a:r>
            <a:r>
              <a:rPr lang="en-US" sz="1900" b="0" i="0" u="none" strike="noStrike" baseline="0" dirty="0">
                <a:solidFill>
                  <a:srgbClr val="000000"/>
                </a:solidFill>
              </a:rPr>
              <a:t>and standards for child care centers. 	</a:t>
            </a:r>
          </a:p>
          <a:p>
            <a:r>
              <a:rPr lang="en-US" sz="1900" b="0" i="0" u="none" strike="noStrike" baseline="0" dirty="0">
                <a:solidFill>
                  <a:srgbClr val="000000"/>
                </a:solidFill>
              </a:rPr>
              <a:t>Directs the commissioner to establish </a:t>
            </a:r>
            <a:r>
              <a:rPr lang="en-US" sz="1900" b="1" i="0" u="none" strike="noStrike" baseline="0" dirty="0">
                <a:solidFill>
                  <a:srgbClr val="000000"/>
                </a:solidFill>
              </a:rPr>
              <a:t>specified requirements for county licensors </a:t>
            </a:r>
            <a:r>
              <a:rPr lang="en-US" sz="1900" b="0" i="0" u="none" strike="noStrike" baseline="0" dirty="0">
                <a:solidFill>
                  <a:srgbClr val="000000"/>
                </a:solidFill>
              </a:rPr>
              <a:t>for family child care. 	</a:t>
            </a:r>
          </a:p>
          <a:p>
            <a:endParaRPr lang="en-US" dirty="0"/>
          </a:p>
        </p:txBody>
      </p:sp>
    </p:spTree>
    <p:extLst>
      <p:ext uri="{BB962C8B-B14F-4D97-AF65-F5344CB8AC3E}">
        <p14:creationId xmlns:p14="http://schemas.microsoft.com/office/powerpoint/2010/main" val="470886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6441EE-9E4C-7B26-A99E-1CA4CB7F2F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8BDBB5-6D07-8D9F-050D-659A570D3358}"/>
              </a:ext>
            </a:extLst>
          </p:cNvPr>
          <p:cNvSpPr>
            <a:spLocks noGrp="1"/>
          </p:cNvSpPr>
          <p:nvPr>
            <p:ph type="title"/>
          </p:nvPr>
        </p:nvSpPr>
        <p:spPr>
          <a:xfrm>
            <a:off x="905256" y="590668"/>
            <a:ext cx="9914859" cy="1093753"/>
          </a:xfrm>
        </p:spPr>
        <p:txBody>
          <a:bodyPr>
            <a:normAutofit/>
          </a:bodyPr>
          <a:lstStyle/>
          <a:p>
            <a:pPr algn="ctr"/>
            <a:r>
              <a:rPr lang="en-US" sz="2800" dirty="0"/>
              <a:t>Senate Health &amp; Human Services Omnibus Bill </a:t>
            </a:r>
            <a:br>
              <a:rPr lang="en-US" sz="2800" dirty="0"/>
            </a:br>
            <a:r>
              <a:rPr lang="en-US" sz="2800" dirty="0"/>
              <a:t>Senate bills only</a:t>
            </a:r>
          </a:p>
        </p:txBody>
      </p:sp>
      <p:sp>
        <p:nvSpPr>
          <p:cNvPr id="3" name="Content Placeholder 2">
            <a:extLst>
              <a:ext uri="{FF2B5EF4-FFF2-40B4-BE49-F238E27FC236}">
                <a16:creationId xmlns:a16="http://schemas.microsoft.com/office/drawing/2014/main" id="{3D42D34F-9901-0156-E10E-CB4A21D26AFD}"/>
              </a:ext>
            </a:extLst>
          </p:cNvPr>
          <p:cNvSpPr>
            <a:spLocks noGrp="1"/>
          </p:cNvSpPr>
          <p:nvPr>
            <p:ph idx="1"/>
          </p:nvPr>
        </p:nvSpPr>
        <p:spPr>
          <a:xfrm>
            <a:off x="806116" y="1780674"/>
            <a:ext cx="10023144" cy="4486658"/>
          </a:xfrm>
        </p:spPr>
        <p:txBody>
          <a:bodyPr>
            <a:normAutofit fontScale="92500" lnSpcReduction="20000"/>
          </a:bodyPr>
          <a:lstStyle/>
          <a:p>
            <a:pPr marL="342900" marR="0" lvl="0" indent="-342900">
              <a:buFont typeface="Arial" panose="020B0604020202020204" pitchFamily="34" charset="0"/>
              <a:buChar char="•"/>
              <a:tabLst>
                <a:tab pos="457200" algn="l"/>
              </a:tabLst>
            </a:pPr>
            <a:r>
              <a:rPr lang="en-US" sz="1900" dirty="0">
                <a:solidFill>
                  <a:srgbClr val="000000"/>
                </a:solidFill>
                <a:effectLst/>
                <a:ea typeface="Cambria" panose="02040503050406030204" pitchFamily="18" charset="0"/>
                <a:cs typeface="Times New Roman" panose="02020603050405020304" pitchFamily="18" charset="0"/>
              </a:rPr>
              <a:t>Directs the commissioner of DCYF to conduct a </a:t>
            </a:r>
            <a:r>
              <a:rPr lang="en-US" sz="1900" b="1" dirty="0">
                <a:solidFill>
                  <a:srgbClr val="000000"/>
                </a:solidFill>
                <a:effectLst/>
                <a:ea typeface="Cambria" panose="02040503050406030204" pitchFamily="18" charset="0"/>
                <a:cs typeface="Times New Roman" panose="02020603050405020304" pitchFamily="18" charset="0"/>
              </a:rPr>
              <a:t>scan of out-of-school and youth programming (SF 2042-Wiklund)</a:t>
            </a:r>
          </a:p>
          <a:p>
            <a:pPr marL="342900" marR="0" lvl="0" indent="-342900">
              <a:buFont typeface="Arial" panose="020B0604020202020204" pitchFamily="34" charset="0"/>
              <a:buChar char="•"/>
              <a:tabLst>
                <a:tab pos="457200" algn="l"/>
              </a:tabLst>
            </a:pPr>
            <a:r>
              <a:rPr lang="en-US" sz="1900" dirty="0">
                <a:solidFill>
                  <a:srgbClr val="000000"/>
                </a:solidFill>
                <a:effectLst/>
                <a:ea typeface="Cambria" panose="02040503050406030204" pitchFamily="18" charset="0"/>
                <a:cs typeface="Times New Roman" panose="02020603050405020304" pitchFamily="18" charset="0"/>
              </a:rPr>
              <a:t>Family Child Care</a:t>
            </a:r>
            <a:r>
              <a:rPr lang="en-US" sz="1900" b="1" dirty="0">
                <a:solidFill>
                  <a:srgbClr val="000000"/>
                </a:solidFill>
                <a:effectLst/>
                <a:ea typeface="Cambria" panose="02040503050406030204" pitchFamily="18" charset="0"/>
                <a:cs typeface="Times New Roman" panose="02020603050405020304" pitchFamily="18" charset="0"/>
              </a:rPr>
              <a:t> regulation modernization process changes (SF 1232-Wiklund)</a:t>
            </a:r>
            <a:endParaRPr lang="en-US" sz="1900" dirty="0">
              <a:solidFill>
                <a:srgbClr val="000000"/>
              </a:solidFill>
              <a:effectLst/>
              <a:ea typeface="Cambria" panose="02040503050406030204" pitchFamily="18" charset="0"/>
              <a:cs typeface="Times New Roman" panose="02020603050405020304" pitchFamily="18" charset="0"/>
            </a:endParaRPr>
          </a:p>
          <a:p>
            <a:pPr marL="742950" marR="0" lvl="1" indent="-285750">
              <a:buFont typeface="Courier New" panose="02070309020205020404" pitchFamily="49" charset="0"/>
              <a:buChar char="o"/>
            </a:pPr>
            <a:r>
              <a:rPr lang="en-US" sz="1900" dirty="0">
                <a:solidFill>
                  <a:srgbClr val="000000"/>
                </a:solidFill>
                <a:ea typeface="Cambria" panose="02040503050406030204" pitchFamily="18" charset="0"/>
              </a:rPr>
              <a:t>P</a:t>
            </a:r>
            <a:r>
              <a:rPr lang="en-US" sz="1900" dirty="0">
                <a:solidFill>
                  <a:srgbClr val="000000"/>
                </a:solidFill>
                <a:effectLst/>
                <a:ea typeface="Cambria" panose="02040503050406030204" pitchFamily="18" charset="0"/>
              </a:rPr>
              <a:t>roposed new standards must protect the </a:t>
            </a:r>
            <a:r>
              <a:rPr lang="en-US" sz="1900" b="1" dirty="0">
                <a:solidFill>
                  <a:srgbClr val="000000"/>
                </a:solidFill>
                <a:effectLst/>
                <a:ea typeface="Cambria" panose="02040503050406030204" pitchFamily="18" charset="0"/>
              </a:rPr>
              <a:t>health and safety </a:t>
            </a:r>
            <a:r>
              <a:rPr lang="en-US" sz="1900" dirty="0">
                <a:solidFill>
                  <a:srgbClr val="000000"/>
                </a:solidFill>
                <a:effectLst/>
                <a:ea typeface="Cambria" panose="02040503050406030204" pitchFamily="18" charset="0"/>
              </a:rPr>
              <a:t>of children in family child care programs and be </a:t>
            </a:r>
            <a:r>
              <a:rPr lang="en-US" sz="1900" b="1" dirty="0">
                <a:solidFill>
                  <a:srgbClr val="000000"/>
                </a:solidFill>
                <a:effectLst/>
                <a:ea typeface="Cambria" panose="02040503050406030204" pitchFamily="18" charset="0"/>
              </a:rPr>
              <a:t>child centered, family friendly, and fair to providers</a:t>
            </a:r>
            <a:endParaRPr lang="en-US" sz="1900" dirty="0">
              <a:solidFill>
                <a:srgbClr val="000000"/>
              </a:solidFill>
              <a:effectLst/>
              <a:ea typeface="Cambria" panose="02040503050406030204" pitchFamily="18" charset="0"/>
            </a:endParaRPr>
          </a:p>
          <a:p>
            <a:pPr marL="742950" marR="0" lvl="1" indent="-285750">
              <a:buFont typeface="Courier New" panose="02070309020205020404" pitchFamily="49" charset="0"/>
              <a:buChar char="o"/>
            </a:pPr>
            <a:r>
              <a:rPr lang="en-US" sz="1900" dirty="0">
                <a:solidFill>
                  <a:srgbClr val="000000"/>
                </a:solidFill>
                <a:ea typeface="Cambria" panose="02040503050406030204" pitchFamily="18" charset="0"/>
              </a:rPr>
              <a:t>M</a:t>
            </a:r>
            <a:r>
              <a:rPr lang="en-US" sz="1900" dirty="0">
                <a:solidFill>
                  <a:srgbClr val="000000"/>
                </a:solidFill>
                <a:effectLst/>
                <a:ea typeface="Cambria" panose="02040503050406030204" pitchFamily="18" charset="0"/>
              </a:rPr>
              <a:t>ust engage with groups of licensed family child care providers </a:t>
            </a:r>
            <a:r>
              <a:rPr lang="en-US" sz="1900" b="1" dirty="0">
                <a:solidFill>
                  <a:srgbClr val="000000"/>
                </a:solidFill>
                <a:effectLst/>
                <a:ea typeface="Cambria" panose="02040503050406030204" pitchFamily="18" charset="0"/>
              </a:rPr>
              <a:t>at least five times throughout</a:t>
            </a:r>
            <a:r>
              <a:rPr lang="en-US" sz="1900" dirty="0">
                <a:solidFill>
                  <a:srgbClr val="000000"/>
                </a:solidFill>
                <a:effectLst/>
                <a:ea typeface="Cambria" panose="02040503050406030204" pitchFamily="18" charset="0"/>
              </a:rPr>
              <a:t> the stakeholder engagement process and include both daytime and evening engagement opportunities</a:t>
            </a:r>
          </a:p>
          <a:p>
            <a:pPr marL="742950" marR="0" lvl="1" indent="-285750">
              <a:buFont typeface="Courier New" panose="02070309020205020404" pitchFamily="49" charset="0"/>
              <a:buChar char="o"/>
            </a:pPr>
            <a:r>
              <a:rPr lang="en-US" sz="1900" dirty="0">
                <a:solidFill>
                  <a:srgbClr val="000000"/>
                </a:solidFill>
                <a:ea typeface="Cambria" panose="02040503050406030204" pitchFamily="18" charset="0"/>
              </a:rPr>
              <a:t>The</a:t>
            </a:r>
            <a:r>
              <a:rPr lang="en-US" sz="1900" dirty="0">
                <a:solidFill>
                  <a:srgbClr val="000000"/>
                </a:solidFill>
                <a:effectLst/>
                <a:ea typeface="Cambria" panose="02040503050406030204" pitchFamily="18" charset="0"/>
              </a:rPr>
              <a:t> commissioner must engage providers </a:t>
            </a:r>
            <a:r>
              <a:rPr lang="en-US" sz="1900" b="1" dirty="0">
                <a:solidFill>
                  <a:srgbClr val="000000"/>
                </a:solidFill>
                <a:effectLst/>
                <a:ea typeface="Cambria" panose="02040503050406030204" pitchFamily="18" charset="0"/>
              </a:rPr>
              <a:t>whose primary language is not English and</a:t>
            </a:r>
            <a:r>
              <a:rPr lang="en-US" sz="1900" dirty="0">
                <a:solidFill>
                  <a:srgbClr val="000000"/>
                </a:solidFill>
                <a:effectLst/>
                <a:ea typeface="Cambria" panose="02040503050406030204" pitchFamily="18" charset="0"/>
              </a:rPr>
              <a:t> proposals, presentations, summary documents, engagement invitations, surveys, and drafts of the report must also be made available in </a:t>
            </a:r>
            <a:r>
              <a:rPr lang="en-US" sz="1900" b="1" dirty="0">
                <a:solidFill>
                  <a:srgbClr val="000000"/>
                </a:solidFill>
                <a:effectLst/>
                <a:ea typeface="Cambria" panose="02040503050406030204" pitchFamily="18" charset="0"/>
              </a:rPr>
              <a:t>Hmong, Somali, and Spanish</a:t>
            </a:r>
            <a:endParaRPr lang="en-US" sz="1900" dirty="0">
              <a:solidFill>
                <a:srgbClr val="000000"/>
              </a:solidFill>
              <a:effectLst/>
              <a:ea typeface="Cambria" panose="02040503050406030204" pitchFamily="18" charset="0"/>
            </a:endParaRPr>
          </a:p>
          <a:p>
            <a:pPr marL="742950" marR="0" lvl="1" indent="-285750">
              <a:buFont typeface="Courier New" panose="02070309020205020404" pitchFamily="49" charset="0"/>
              <a:buChar char="o"/>
            </a:pPr>
            <a:r>
              <a:rPr lang="en-US" sz="1900" dirty="0">
                <a:solidFill>
                  <a:srgbClr val="000000"/>
                </a:solidFill>
                <a:effectLst/>
                <a:ea typeface="Cambria" panose="02040503050406030204" pitchFamily="18" charset="0"/>
              </a:rPr>
              <a:t>The updated family child care licensing standards and the risk-based model for monitoring compliance with family child care licensing standards proposed </a:t>
            </a:r>
            <a:r>
              <a:rPr lang="en-US" sz="1900" b="1" dirty="0">
                <a:solidFill>
                  <a:srgbClr val="000000"/>
                </a:solidFill>
                <a:effectLst/>
                <a:ea typeface="Cambria" panose="02040503050406030204" pitchFamily="18" charset="0"/>
              </a:rPr>
              <a:t>must not be implemented any earlier than January 1, 2027.</a:t>
            </a:r>
            <a:endParaRPr lang="en-US" sz="1900" dirty="0">
              <a:solidFill>
                <a:srgbClr val="000000"/>
              </a:solidFill>
              <a:effectLst/>
              <a:ea typeface="Cambria" panose="02040503050406030204" pitchFamily="18" charset="0"/>
            </a:endParaRPr>
          </a:p>
          <a:p>
            <a:pPr marL="342900" marR="0" lvl="0" indent="-342900">
              <a:buFont typeface="Arial" panose="020B0604020202020204" pitchFamily="34" charset="0"/>
              <a:buChar char="•"/>
              <a:tabLst>
                <a:tab pos="457200" algn="l"/>
              </a:tabLst>
            </a:pPr>
            <a:endParaRPr lang="en-US" sz="1900" dirty="0">
              <a:solidFill>
                <a:srgbClr val="000000"/>
              </a:solidFill>
              <a:effectLst/>
              <a:ea typeface="Cambria" panose="02040503050406030204" pitchFamily="18" charset="0"/>
              <a:cs typeface="Times New Roman" panose="02020603050405020304" pitchFamily="18" charset="0"/>
            </a:endParaRPr>
          </a:p>
          <a:p>
            <a:pPr lvl="1"/>
            <a:endParaRPr lang="en-US" b="1" dirty="0"/>
          </a:p>
        </p:txBody>
      </p:sp>
    </p:spTree>
    <p:extLst>
      <p:ext uri="{BB962C8B-B14F-4D97-AF65-F5344CB8AC3E}">
        <p14:creationId xmlns:p14="http://schemas.microsoft.com/office/powerpoint/2010/main" val="3559830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25022-654D-D237-C3CE-9BEEA233C6E4}"/>
              </a:ext>
            </a:extLst>
          </p:cNvPr>
          <p:cNvSpPr>
            <a:spLocks noGrp="1"/>
          </p:cNvSpPr>
          <p:nvPr>
            <p:ph type="title"/>
          </p:nvPr>
        </p:nvSpPr>
        <p:spPr/>
        <p:txBody>
          <a:bodyPr/>
          <a:lstStyle/>
          <a:p>
            <a:r>
              <a:rPr lang="en-US" dirty="0"/>
              <a:t>Other bills</a:t>
            </a:r>
          </a:p>
        </p:txBody>
      </p:sp>
      <p:sp>
        <p:nvSpPr>
          <p:cNvPr id="3" name="Content Placeholder 2">
            <a:extLst>
              <a:ext uri="{FF2B5EF4-FFF2-40B4-BE49-F238E27FC236}">
                <a16:creationId xmlns:a16="http://schemas.microsoft.com/office/drawing/2014/main" id="{FFA9F121-5715-7A54-566C-2FBE7A78855D}"/>
              </a:ext>
            </a:extLst>
          </p:cNvPr>
          <p:cNvSpPr>
            <a:spLocks noGrp="1"/>
          </p:cNvSpPr>
          <p:nvPr>
            <p:ph idx="1"/>
          </p:nvPr>
        </p:nvSpPr>
        <p:spPr/>
        <p:txBody>
          <a:bodyPr/>
          <a:lstStyle/>
          <a:p>
            <a:r>
              <a:rPr lang="en-US" b="1" dirty="0"/>
              <a:t>House and Senate Agriculture Bills</a:t>
            </a:r>
          </a:p>
          <a:p>
            <a:pPr lvl="1"/>
            <a:r>
              <a:rPr lang="en-US" dirty="0"/>
              <a:t>Additional funding for </a:t>
            </a:r>
            <a:r>
              <a:rPr lang="en-US" b="1" dirty="0"/>
              <a:t>Farm to School and Early Childhood- </a:t>
            </a:r>
            <a:r>
              <a:rPr lang="en-US" dirty="0"/>
              <a:t>$500,000 per biennium in the House; $300,000 per biennium in the Senate</a:t>
            </a:r>
          </a:p>
          <a:p>
            <a:pPr marL="457200" lvl="1" indent="0">
              <a:buNone/>
            </a:pPr>
            <a:endParaRPr lang="en-US" b="1" dirty="0"/>
          </a:p>
          <a:p>
            <a:r>
              <a:rPr lang="en-US" b="1" dirty="0"/>
              <a:t>Senate Jobs and Economic Development</a:t>
            </a:r>
          </a:p>
          <a:p>
            <a:pPr lvl="1"/>
            <a:r>
              <a:rPr lang="en-US" dirty="0"/>
              <a:t>Additional funding for WomenVenture- $1million in 26-27</a:t>
            </a:r>
          </a:p>
          <a:p>
            <a:pPr lvl="1"/>
            <a:r>
              <a:rPr lang="en-US" dirty="0"/>
              <a:t>Father Project (Good Will Easter Seals)-$2 million in 26-27</a:t>
            </a:r>
          </a:p>
          <a:p>
            <a:pPr lvl="1"/>
            <a:endParaRPr lang="en-US" dirty="0"/>
          </a:p>
          <a:p>
            <a:pPr marL="457200" lvl="1" indent="0">
              <a:buNone/>
            </a:pPr>
            <a:r>
              <a:rPr lang="en-US" dirty="0"/>
              <a:t> </a:t>
            </a:r>
          </a:p>
        </p:txBody>
      </p:sp>
    </p:spTree>
    <p:extLst>
      <p:ext uri="{BB962C8B-B14F-4D97-AF65-F5344CB8AC3E}">
        <p14:creationId xmlns:p14="http://schemas.microsoft.com/office/powerpoint/2010/main" val="1044776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C1534-B8FA-3DC4-37A0-37AE206100D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BF847C1A-A932-DD10-2CA0-5A86CA2CFEA8}"/>
              </a:ext>
            </a:extLst>
          </p:cNvPr>
          <p:cNvSpPr>
            <a:spLocks noGrp="1"/>
          </p:cNvSpPr>
          <p:nvPr>
            <p:ph idx="1"/>
          </p:nvPr>
        </p:nvSpPr>
        <p:spPr/>
        <p:txBody>
          <a:bodyPr/>
          <a:lstStyle/>
          <a:p>
            <a:r>
              <a:rPr lang="en-US" b="1" dirty="0"/>
              <a:t>Legislature is on break until Tuesday, April 22</a:t>
            </a:r>
          </a:p>
          <a:p>
            <a:r>
              <a:rPr lang="en-US" b="1" dirty="0"/>
              <a:t>House bills head to Ways &amp; Means; Senate bills head to Finance and the on to the floor</a:t>
            </a:r>
          </a:p>
          <a:p>
            <a:r>
              <a:rPr lang="en-US" b="1" dirty="0"/>
              <a:t>Some bills will need more work after the break (House Jobs &amp; Economic Development, House &amp; Senate Education) for completion</a:t>
            </a:r>
          </a:p>
          <a:p>
            <a:r>
              <a:rPr lang="en-US" b="1" dirty="0"/>
              <a:t>Tax and Capital Improvement (Bonding) bills are created after break</a:t>
            </a:r>
          </a:p>
          <a:p>
            <a:r>
              <a:rPr lang="en-US" b="1" dirty="0"/>
              <a:t>All bills must be negotiated through the conference committee process</a:t>
            </a:r>
          </a:p>
          <a:p>
            <a:r>
              <a:rPr lang="en-US" b="1" dirty="0"/>
              <a:t>Session must end by May 19</a:t>
            </a:r>
            <a:r>
              <a:rPr lang="en-US" b="1" baseline="30000" dirty="0"/>
              <a:t>th</a:t>
            </a:r>
            <a:r>
              <a:rPr lang="en-US" b="1" dirty="0"/>
              <a:t> </a:t>
            </a:r>
          </a:p>
          <a:p>
            <a:r>
              <a:rPr lang="en-US" b="1" dirty="0"/>
              <a:t>Budget must be agreed upon by June 30</a:t>
            </a:r>
          </a:p>
          <a:p>
            <a:endParaRPr lang="en-US" b="1" dirty="0"/>
          </a:p>
          <a:p>
            <a:endParaRPr lang="en-US" b="1" dirty="0"/>
          </a:p>
          <a:p>
            <a:endParaRPr lang="en-US" b="1" dirty="0"/>
          </a:p>
          <a:p>
            <a:pPr marL="0" indent="0">
              <a:buNone/>
            </a:pPr>
            <a:endParaRPr lang="en-US" b="1" baseline="30000" dirty="0"/>
          </a:p>
        </p:txBody>
      </p:sp>
    </p:spTree>
    <p:extLst>
      <p:ext uri="{BB962C8B-B14F-4D97-AF65-F5344CB8AC3E}">
        <p14:creationId xmlns:p14="http://schemas.microsoft.com/office/powerpoint/2010/main" val="3153226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36F39-AF13-CAEE-BF5B-B18E277AD9E8}"/>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07BE52E6-C823-108E-4E61-5170C1D2D101}"/>
              </a:ext>
            </a:extLst>
          </p:cNvPr>
          <p:cNvSpPr>
            <a:spLocks noGrp="1"/>
          </p:cNvSpPr>
          <p:nvPr>
            <p:ph idx="1"/>
          </p:nvPr>
        </p:nvSpPr>
        <p:spPr>
          <a:xfrm>
            <a:off x="242887" y="1919672"/>
            <a:ext cx="11706225" cy="4123318"/>
          </a:xfrm>
        </p:spPr>
        <p:txBody>
          <a:bodyPr>
            <a:normAutofit/>
          </a:bodyPr>
          <a:lstStyle/>
          <a:p>
            <a:pPr marL="0" indent="0" algn="ctr">
              <a:buNone/>
            </a:pPr>
            <a:r>
              <a:rPr lang="en-US" sz="2800" b="1" dirty="0"/>
              <a:t>For more information:</a:t>
            </a:r>
          </a:p>
          <a:p>
            <a:pPr marL="0" indent="0" algn="ctr">
              <a:buNone/>
            </a:pPr>
            <a:r>
              <a:rPr lang="en-US" sz="2800" b="1" dirty="0"/>
              <a:t>Ann McCully</a:t>
            </a:r>
          </a:p>
          <a:p>
            <a:pPr marL="0" indent="0" algn="ctr">
              <a:buNone/>
            </a:pPr>
            <a:r>
              <a:rPr lang="en-US" sz="2800" b="1" dirty="0">
                <a:hlinkClick r:id="rId2"/>
              </a:rPr>
              <a:t>annm@childcareawaremn.org</a:t>
            </a:r>
            <a:endParaRPr lang="en-US" sz="2800" b="1" dirty="0"/>
          </a:p>
          <a:p>
            <a:pPr marL="0" indent="0" algn="ctr">
              <a:buNone/>
            </a:pPr>
            <a:endParaRPr lang="en-US" sz="2800" b="1" dirty="0"/>
          </a:p>
          <a:p>
            <a:pPr marL="0" indent="0">
              <a:buNone/>
            </a:pPr>
            <a:r>
              <a:rPr lang="en-US" sz="2800" b="1" dirty="0">
                <a:hlinkClick r:id="rId3"/>
              </a:rPr>
              <a:t>https://www.childcareawaremn.org/community/policy-legislation/bill-tracker/</a:t>
            </a:r>
            <a:endParaRPr lang="en-US" sz="2800" b="1"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824344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9D2F4-7EAD-F59E-BC46-617E65A46A1B}"/>
              </a:ext>
            </a:extLst>
          </p:cNvPr>
          <p:cNvSpPr>
            <a:spLocks noGrp="1"/>
          </p:cNvSpPr>
          <p:nvPr>
            <p:ph type="title"/>
          </p:nvPr>
        </p:nvSpPr>
        <p:spPr/>
        <p:txBody>
          <a:bodyPr>
            <a:normAutofit/>
          </a:bodyPr>
          <a:lstStyle/>
          <a:p>
            <a:pPr algn="ctr"/>
            <a:r>
              <a:rPr lang="en-US" sz="3600" dirty="0"/>
              <a:t>Omnibus bills and funding targets</a:t>
            </a:r>
          </a:p>
        </p:txBody>
      </p:sp>
      <p:sp>
        <p:nvSpPr>
          <p:cNvPr id="3" name="Content Placeholder 2">
            <a:extLst>
              <a:ext uri="{FF2B5EF4-FFF2-40B4-BE49-F238E27FC236}">
                <a16:creationId xmlns:a16="http://schemas.microsoft.com/office/drawing/2014/main" id="{E0EB5320-A40A-0BA4-D5D7-167919F42011}"/>
              </a:ext>
            </a:extLst>
          </p:cNvPr>
          <p:cNvSpPr>
            <a:spLocks noGrp="1"/>
          </p:cNvSpPr>
          <p:nvPr>
            <p:ph idx="1"/>
          </p:nvPr>
        </p:nvSpPr>
        <p:spPr>
          <a:xfrm>
            <a:off x="914400" y="1684421"/>
            <a:ext cx="9914860" cy="4358570"/>
          </a:xfrm>
        </p:spPr>
        <p:txBody>
          <a:bodyPr>
            <a:normAutofit/>
          </a:bodyPr>
          <a:lstStyle/>
          <a:p>
            <a:r>
              <a:rPr lang="en-US" b="1" dirty="0"/>
              <a:t>House Omnibus bills that contain child care and early education elements:</a:t>
            </a:r>
          </a:p>
          <a:p>
            <a:pPr lvl="1"/>
            <a:r>
              <a:rPr lang="en-US" b="1" dirty="0"/>
              <a:t>House Children &amp; Families-HF 2436; </a:t>
            </a:r>
            <a:r>
              <a:rPr lang="en-US" dirty="0"/>
              <a:t>(budget target- </a:t>
            </a:r>
            <a:r>
              <a:rPr lang="en-US" i="1" dirty="0"/>
              <a:t>additional</a:t>
            </a:r>
            <a:r>
              <a:rPr lang="en-US" dirty="0"/>
              <a:t> $25 million)</a:t>
            </a:r>
            <a:endParaRPr lang="en-US" b="1" dirty="0"/>
          </a:p>
          <a:p>
            <a:pPr lvl="1"/>
            <a:r>
              <a:rPr lang="en-US" b="1" dirty="0"/>
              <a:t>House Workforce &amp; Economic Development-HF 2440-</a:t>
            </a:r>
            <a:r>
              <a:rPr lang="en-US" dirty="0"/>
              <a:t>(budget </a:t>
            </a:r>
            <a:r>
              <a:rPr lang="en-US" i="1" dirty="0"/>
              <a:t>reduction</a:t>
            </a:r>
            <a:r>
              <a:rPr lang="en-US" dirty="0"/>
              <a:t> of $50 million)</a:t>
            </a:r>
            <a:endParaRPr lang="en-US" b="1" dirty="0"/>
          </a:p>
          <a:p>
            <a:pPr lvl="1"/>
            <a:r>
              <a:rPr lang="en-US" b="1" dirty="0"/>
              <a:t>House Agriculture-HF 2466-</a:t>
            </a:r>
            <a:r>
              <a:rPr lang="en-US" dirty="0"/>
              <a:t>(budget target- </a:t>
            </a:r>
            <a:r>
              <a:rPr lang="en-US" i="1" dirty="0"/>
              <a:t>additional</a:t>
            </a:r>
            <a:r>
              <a:rPr lang="en-US" dirty="0"/>
              <a:t> $17 million)</a:t>
            </a:r>
          </a:p>
          <a:p>
            <a:pPr marL="457200" lvl="1" indent="0">
              <a:buNone/>
            </a:pPr>
            <a:endParaRPr lang="en-US" b="1" dirty="0"/>
          </a:p>
          <a:p>
            <a:r>
              <a:rPr lang="en-US" b="1" dirty="0"/>
              <a:t>Senate Omnibus bills that contain child care and early education elements:</a:t>
            </a:r>
          </a:p>
          <a:p>
            <a:pPr lvl="1"/>
            <a:r>
              <a:rPr lang="en-US" b="1" dirty="0"/>
              <a:t>Senate Health &amp; Human Services- SF 2669 ( </a:t>
            </a:r>
            <a:r>
              <a:rPr lang="en-US" dirty="0"/>
              <a:t>budget target-</a:t>
            </a:r>
            <a:r>
              <a:rPr lang="en-US" i="1" dirty="0"/>
              <a:t>reduction </a:t>
            </a:r>
            <a:r>
              <a:rPr lang="en-US" dirty="0"/>
              <a:t>$261 million</a:t>
            </a:r>
            <a:r>
              <a:rPr lang="en-US" i="1" dirty="0"/>
              <a:t>)</a:t>
            </a:r>
            <a:endParaRPr lang="en-US" b="1" dirty="0"/>
          </a:p>
          <a:p>
            <a:pPr lvl="1"/>
            <a:r>
              <a:rPr lang="en-US" b="1" dirty="0"/>
              <a:t>Senate Workforce &amp; Economic Development-SF 1832 (</a:t>
            </a:r>
            <a:r>
              <a:rPr lang="en-US" dirty="0"/>
              <a:t>budget target- </a:t>
            </a:r>
            <a:r>
              <a:rPr lang="en-US" i="1" dirty="0"/>
              <a:t>additional </a:t>
            </a:r>
            <a:r>
              <a:rPr lang="en-US" dirty="0"/>
              <a:t>$8.6 million)</a:t>
            </a:r>
            <a:endParaRPr lang="en-US" b="1" dirty="0"/>
          </a:p>
          <a:p>
            <a:pPr lvl="1"/>
            <a:r>
              <a:rPr lang="en-US" b="1" dirty="0"/>
              <a:t>Senate Agriculture-SF 2458 (</a:t>
            </a:r>
            <a:r>
              <a:rPr lang="en-US" dirty="0"/>
              <a:t>budget </a:t>
            </a:r>
            <a:r>
              <a:rPr lang="en-US" i="1" dirty="0"/>
              <a:t>reduction </a:t>
            </a:r>
            <a:r>
              <a:rPr lang="en-US" dirty="0"/>
              <a:t>$313,000</a:t>
            </a:r>
            <a:r>
              <a:rPr lang="en-US" b="1" dirty="0"/>
              <a:t>)</a:t>
            </a:r>
          </a:p>
          <a:p>
            <a:endParaRPr lang="en-US" dirty="0"/>
          </a:p>
          <a:p>
            <a:pPr marL="0" indent="0">
              <a:buNone/>
            </a:pPr>
            <a:endParaRPr lang="en-US" dirty="0"/>
          </a:p>
        </p:txBody>
      </p:sp>
    </p:spTree>
    <p:extLst>
      <p:ext uri="{BB962C8B-B14F-4D97-AF65-F5344CB8AC3E}">
        <p14:creationId xmlns:p14="http://schemas.microsoft.com/office/powerpoint/2010/main" val="329424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D65C4-FFA4-75C4-C2E9-0B05C4C862A7}"/>
              </a:ext>
            </a:extLst>
          </p:cNvPr>
          <p:cNvSpPr>
            <a:spLocks noGrp="1"/>
          </p:cNvSpPr>
          <p:nvPr>
            <p:ph type="title"/>
          </p:nvPr>
        </p:nvSpPr>
        <p:spPr>
          <a:xfrm>
            <a:off x="905256" y="590668"/>
            <a:ext cx="9914859" cy="997500"/>
          </a:xfrm>
        </p:spPr>
        <p:txBody>
          <a:bodyPr>
            <a:normAutofit fontScale="90000"/>
          </a:bodyPr>
          <a:lstStyle/>
          <a:p>
            <a:pPr algn="ctr"/>
            <a:r>
              <a:rPr lang="en-US" sz="3200" dirty="0"/>
              <a:t>House Children &amp; Families Omnibus Bill- HF 2436</a:t>
            </a:r>
            <a:br>
              <a:rPr lang="en-US" sz="3200" dirty="0"/>
            </a:br>
            <a:r>
              <a:rPr lang="en-US" sz="3200" dirty="0"/>
              <a:t>Funding items</a:t>
            </a:r>
          </a:p>
        </p:txBody>
      </p:sp>
      <p:sp>
        <p:nvSpPr>
          <p:cNvPr id="3" name="Content Placeholder 2">
            <a:extLst>
              <a:ext uri="{FF2B5EF4-FFF2-40B4-BE49-F238E27FC236}">
                <a16:creationId xmlns:a16="http://schemas.microsoft.com/office/drawing/2014/main" id="{F58DEF7A-8885-FAAB-0A5F-9245D118D7FB}"/>
              </a:ext>
            </a:extLst>
          </p:cNvPr>
          <p:cNvSpPr>
            <a:spLocks noGrp="1"/>
          </p:cNvSpPr>
          <p:nvPr>
            <p:ph idx="1"/>
          </p:nvPr>
        </p:nvSpPr>
        <p:spPr>
          <a:xfrm>
            <a:off x="914400" y="1588169"/>
            <a:ext cx="9914860" cy="4511842"/>
          </a:xfrm>
        </p:spPr>
        <p:txBody>
          <a:bodyPr>
            <a:normAutofit/>
          </a:bodyPr>
          <a:lstStyle/>
          <a:p>
            <a:r>
              <a:rPr lang="en-US" sz="1800" b="1" dirty="0"/>
              <a:t>No further cuts</a:t>
            </a:r>
            <a:r>
              <a:rPr lang="en-US" sz="1800" dirty="0"/>
              <a:t> to base (but scheduled reductions to Early Learning Scholarships, Great Start Compensation Support Payment Program, and REETAIN)</a:t>
            </a:r>
          </a:p>
          <a:p>
            <a:pPr marL="0" indent="0">
              <a:buNone/>
            </a:pPr>
            <a:endParaRPr lang="en-US" sz="1600" b="1" dirty="0"/>
          </a:p>
          <a:p>
            <a:pPr marL="342900" marR="0" lvl="0" indent="-342900">
              <a:lnSpc>
                <a:spcPts val="1300"/>
              </a:lnSpc>
              <a:spcAft>
                <a:spcPts val="1000"/>
              </a:spcAft>
              <a:buFont typeface="Arial" panose="020B0604020202020204" pitchFamily="34" charset="0"/>
              <a:buChar char="•"/>
              <a:tabLst>
                <a:tab pos="457200" algn="l"/>
                <a:tab pos="4320540" algn="l"/>
              </a:tabLst>
            </a:pPr>
            <a:r>
              <a:rPr lang="en-US" sz="1800" b="1" dirty="0">
                <a:effectLst/>
                <a:highlight>
                  <a:srgbClr val="FFFF00"/>
                </a:highlight>
                <a:ea typeface="Cambria" panose="02040503050406030204" pitchFamily="18" charset="0"/>
                <a:cs typeface="Calibri" panose="020F0502020204030204" pitchFamily="34" charset="0"/>
              </a:rPr>
              <a:t>Child Care Security Camera Requirement Grants-</a:t>
            </a:r>
            <a:r>
              <a:rPr lang="en-US" sz="1800" b="1" i="1" dirty="0">
                <a:solidFill>
                  <a:srgbClr val="FF0000"/>
                </a:solidFill>
                <a:effectLst/>
                <a:ea typeface="Cambria" panose="02040503050406030204" pitchFamily="18" charset="0"/>
                <a:cs typeface="Calibri" panose="020F0502020204030204" pitchFamily="34" charset="0"/>
              </a:rPr>
              <a:t> $500,000 one-time appropriation 2026</a:t>
            </a:r>
            <a:endParaRPr lang="en-US" sz="1800" b="1" dirty="0">
              <a:effectLst/>
              <a:ea typeface="Cambria" panose="02040503050406030204" pitchFamily="18" charset="0"/>
              <a:cs typeface="Times New Roman" panose="02020603050405020304" pitchFamily="18" charset="0"/>
            </a:endParaRPr>
          </a:p>
          <a:p>
            <a:pPr marL="342900" marR="0" lvl="0" indent="-342900">
              <a:lnSpc>
                <a:spcPts val="1300"/>
              </a:lnSpc>
              <a:spcAft>
                <a:spcPts val="1000"/>
              </a:spcAft>
              <a:buFont typeface="Arial" panose="020B0604020202020204" pitchFamily="34" charset="0"/>
              <a:buChar char="•"/>
              <a:tabLst>
                <a:tab pos="457200" algn="l"/>
                <a:tab pos="4320540" algn="l"/>
              </a:tabLst>
            </a:pPr>
            <a:r>
              <a:rPr lang="en-US" sz="1800" b="1" dirty="0">
                <a:effectLst/>
                <a:ea typeface="Cambria" panose="02040503050406030204" pitchFamily="18" charset="0"/>
                <a:cs typeface="Calibri" panose="020F0502020204030204" pitchFamily="34" charset="0"/>
              </a:rPr>
              <a:t>CCAP Federal Compliance-</a:t>
            </a:r>
            <a:r>
              <a:rPr lang="en-US" sz="1800" b="1" i="1" dirty="0">
                <a:solidFill>
                  <a:srgbClr val="FF0000"/>
                </a:solidFill>
                <a:effectLst/>
                <a:ea typeface="Cambria" panose="02040503050406030204" pitchFamily="18" charset="0"/>
                <a:cs typeface="Calibri" panose="020F0502020204030204" pitchFamily="34" charset="0"/>
              </a:rPr>
              <a:t>$13.9 m in 26-27 and $20.4 m in 28-29</a:t>
            </a:r>
            <a:endParaRPr lang="en-US" sz="1800" b="1" dirty="0">
              <a:effectLst/>
              <a:ea typeface="Cambria" panose="02040503050406030204" pitchFamily="18" charset="0"/>
              <a:cs typeface="Times New Roman" panose="02020603050405020304" pitchFamily="18" charset="0"/>
            </a:endParaRPr>
          </a:p>
          <a:p>
            <a:pPr marL="342900" marR="0" lvl="0" indent="-342900">
              <a:lnSpc>
                <a:spcPts val="1300"/>
              </a:lnSpc>
              <a:spcAft>
                <a:spcPts val="1000"/>
              </a:spcAft>
              <a:buFont typeface="Arial" panose="020B0604020202020204" pitchFamily="34" charset="0"/>
              <a:buChar char="•"/>
              <a:tabLst>
                <a:tab pos="457200" algn="l"/>
                <a:tab pos="4320540" algn="l"/>
              </a:tabLst>
            </a:pPr>
            <a:r>
              <a:rPr lang="en-US" sz="1800" b="1" dirty="0">
                <a:effectLst/>
                <a:ea typeface="Cambria" panose="02040503050406030204" pitchFamily="18" charset="0"/>
                <a:cs typeface="Calibri" panose="020F0502020204030204" pitchFamily="34" charset="0"/>
              </a:rPr>
              <a:t>Electronic Statewide Attendance Tracking system-</a:t>
            </a:r>
            <a:r>
              <a:rPr lang="en-US" sz="1800" b="1" i="1" dirty="0">
                <a:solidFill>
                  <a:srgbClr val="FF0000"/>
                </a:solidFill>
                <a:effectLst/>
                <a:ea typeface="Cambria" panose="02040503050406030204" pitchFamily="18" charset="0"/>
                <a:cs typeface="Calibri" panose="020F0502020204030204" pitchFamily="34" charset="0"/>
              </a:rPr>
              <a:t>$4.8 m in 26-27 only</a:t>
            </a:r>
            <a:endParaRPr lang="en-US" sz="1800" b="1" dirty="0">
              <a:effectLst/>
              <a:ea typeface="Cambria" panose="02040503050406030204" pitchFamily="18" charset="0"/>
              <a:cs typeface="Times New Roman" panose="02020603050405020304" pitchFamily="18" charset="0"/>
            </a:endParaRPr>
          </a:p>
          <a:p>
            <a:pPr marL="342900" marR="0" lvl="0" indent="-342900">
              <a:lnSpc>
                <a:spcPts val="1300"/>
              </a:lnSpc>
              <a:spcAft>
                <a:spcPts val="1000"/>
              </a:spcAft>
              <a:buFont typeface="Arial" panose="020B0604020202020204" pitchFamily="34" charset="0"/>
              <a:buChar char="•"/>
              <a:tabLst>
                <a:tab pos="457200" algn="l"/>
                <a:tab pos="4320540" algn="l"/>
              </a:tabLst>
            </a:pPr>
            <a:r>
              <a:rPr lang="en-US" sz="1800" b="1" dirty="0">
                <a:effectLst/>
                <a:highlight>
                  <a:srgbClr val="FFFF00"/>
                </a:highlight>
                <a:ea typeface="Cambria" panose="02040503050406030204" pitchFamily="18" charset="0"/>
                <a:cs typeface="Calibri" panose="020F0502020204030204" pitchFamily="34" charset="0"/>
              </a:rPr>
              <a:t>Early Learning Scholarships-</a:t>
            </a:r>
            <a:r>
              <a:rPr lang="en-US" sz="1800" b="1" i="1" dirty="0">
                <a:solidFill>
                  <a:srgbClr val="FF0000"/>
                </a:solidFill>
                <a:effectLst/>
                <a:highlight>
                  <a:srgbClr val="FFFF00"/>
                </a:highlight>
                <a:ea typeface="Cambria" panose="02040503050406030204" pitchFamily="18" charset="0"/>
                <a:cs typeface="Calibri" panose="020F0502020204030204" pitchFamily="34" charset="0"/>
              </a:rPr>
              <a:t> </a:t>
            </a:r>
            <a:r>
              <a:rPr lang="en-US" sz="1800" b="1" i="1" dirty="0">
                <a:solidFill>
                  <a:srgbClr val="FF0000"/>
                </a:solidFill>
                <a:effectLst/>
                <a:ea typeface="Cambria" panose="02040503050406030204" pitchFamily="18" charset="0"/>
                <a:cs typeface="Calibri" panose="020F0502020204030204" pitchFamily="34" charset="0"/>
              </a:rPr>
              <a:t>$6 m in one-time appropriation to the base in 2026</a:t>
            </a:r>
            <a:endParaRPr lang="en-US" sz="1800" b="1" dirty="0">
              <a:effectLst/>
              <a:ea typeface="Cambria" panose="02040503050406030204" pitchFamily="18"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2774978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F8F91F-605F-14F4-5E17-79E940A925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AC86F1-A2C8-5640-CABB-21B0EC53A414}"/>
              </a:ext>
            </a:extLst>
          </p:cNvPr>
          <p:cNvSpPr>
            <a:spLocks noGrp="1"/>
          </p:cNvSpPr>
          <p:nvPr>
            <p:ph type="title"/>
          </p:nvPr>
        </p:nvSpPr>
        <p:spPr/>
        <p:txBody>
          <a:bodyPr>
            <a:normAutofit/>
          </a:bodyPr>
          <a:lstStyle/>
          <a:p>
            <a:pPr algn="ctr"/>
            <a:r>
              <a:rPr lang="en-US" sz="2800" dirty="0"/>
              <a:t>Senate Health &amp; Human Services Omnibus  Bill Funding items</a:t>
            </a:r>
          </a:p>
        </p:txBody>
      </p:sp>
      <p:sp>
        <p:nvSpPr>
          <p:cNvPr id="3" name="Content Placeholder 2">
            <a:extLst>
              <a:ext uri="{FF2B5EF4-FFF2-40B4-BE49-F238E27FC236}">
                <a16:creationId xmlns:a16="http://schemas.microsoft.com/office/drawing/2014/main" id="{78C05539-D2C5-B466-69C5-786DBE9B96F2}"/>
              </a:ext>
            </a:extLst>
          </p:cNvPr>
          <p:cNvSpPr>
            <a:spLocks noGrp="1"/>
          </p:cNvSpPr>
          <p:nvPr>
            <p:ph idx="1"/>
          </p:nvPr>
        </p:nvSpPr>
        <p:spPr/>
        <p:txBody>
          <a:bodyPr/>
          <a:lstStyle/>
          <a:p>
            <a:r>
              <a:rPr lang="en-US" b="1" dirty="0"/>
              <a:t>No further cuts</a:t>
            </a:r>
            <a:r>
              <a:rPr lang="en-US" dirty="0"/>
              <a:t> to base (but scheduled reductions to Early Learning Scholarships, Great Start Compensation Support Payment Program, and REETAIN)</a:t>
            </a:r>
          </a:p>
          <a:p>
            <a:r>
              <a:rPr lang="en-US" b="1" dirty="0"/>
              <a:t>CCAP Federal Compliance-</a:t>
            </a:r>
            <a:r>
              <a:rPr lang="en-US" b="1" dirty="0">
                <a:solidFill>
                  <a:srgbClr val="FF0000"/>
                </a:solidFill>
              </a:rPr>
              <a:t>$13.9m in 26-27; $20.4m in 28-29</a:t>
            </a:r>
          </a:p>
          <a:p>
            <a:r>
              <a:rPr lang="en-US" b="1" dirty="0"/>
              <a:t>Electronic Statewide Attendance Tracking-</a:t>
            </a:r>
            <a:r>
              <a:rPr lang="en-US" b="1" dirty="0">
                <a:solidFill>
                  <a:srgbClr val="FF0000"/>
                </a:solidFill>
              </a:rPr>
              <a:t>$5.4 m 26-27; 3.2m in 28-29</a:t>
            </a:r>
          </a:p>
          <a:p>
            <a:r>
              <a:rPr lang="en-US" b="1" dirty="0">
                <a:highlight>
                  <a:srgbClr val="FFFF00"/>
                </a:highlight>
              </a:rPr>
              <a:t>Out of School and Youth Programming Assessment-</a:t>
            </a:r>
            <a:r>
              <a:rPr lang="en-US" b="1" dirty="0">
                <a:solidFill>
                  <a:srgbClr val="FF0000"/>
                </a:solidFill>
              </a:rPr>
              <a:t>$273,000 one-time in 2026</a:t>
            </a:r>
          </a:p>
          <a:p>
            <a:r>
              <a:rPr lang="en-US" b="1" dirty="0">
                <a:highlight>
                  <a:srgbClr val="FFFF00"/>
                </a:highlight>
              </a:rPr>
              <a:t>Child Care Improvement Grant Program- </a:t>
            </a:r>
            <a:r>
              <a:rPr lang="en-US" b="1" dirty="0">
                <a:solidFill>
                  <a:srgbClr val="FF0000"/>
                </a:solidFill>
              </a:rPr>
              <a:t>$2 million in 26-27</a:t>
            </a:r>
          </a:p>
          <a:p>
            <a:r>
              <a:rPr lang="en-US" b="1" dirty="0">
                <a:highlight>
                  <a:srgbClr val="FFFF00"/>
                </a:highlight>
              </a:rPr>
              <a:t>St. Cloud Area School District Preschool 4 Success Program</a:t>
            </a:r>
            <a:r>
              <a:rPr lang="en-US" b="1" dirty="0"/>
              <a:t>-</a:t>
            </a:r>
            <a:r>
              <a:rPr lang="en-US" b="1" dirty="0">
                <a:solidFill>
                  <a:srgbClr val="FF0000"/>
                </a:solidFill>
              </a:rPr>
              <a:t>$307,000 one-time in 2026</a:t>
            </a:r>
          </a:p>
          <a:p>
            <a:pPr marL="0" indent="0">
              <a:buNone/>
            </a:pPr>
            <a:endParaRPr lang="en-US" dirty="0"/>
          </a:p>
        </p:txBody>
      </p:sp>
    </p:spTree>
    <p:extLst>
      <p:ext uri="{BB962C8B-B14F-4D97-AF65-F5344CB8AC3E}">
        <p14:creationId xmlns:p14="http://schemas.microsoft.com/office/powerpoint/2010/main" val="3846512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B350E-1578-0854-E63A-9826845DFA7F}"/>
              </a:ext>
            </a:extLst>
          </p:cNvPr>
          <p:cNvSpPr>
            <a:spLocks noGrp="1"/>
          </p:cNvSpPr>
          <p:nvPr>
            <p:ph type="title"/>
          </p:nvPr>
        </p:nvSpPr>
        <p:spPr>
          <a:xfrm>
            <a:off x="905256" y="590668"/>
            <a:ext cx="9914859" cy="1177974"/>
          </a:xfrm>
        </p:spPr>
        <p:txBody>
          <a:bodyPr>
            <a:normAutofit/>
          </a:bodyPr>
          <a:lstStyle/>
          <a:p>
            <a:pPr algn="ctr"/>
            <a:r>
              <a:rPr lang="en-US" sz="3200" dirty="0"/>
              <a:t>Both bills</a:t>
            </a:r>
            <a:br>
              <a:rPr lang="en-US" sz="3200" dirty="0"/>
            </a:br>
            <a:r>
              <a:rPr lang="en-US" sz="3200" dirty="0"/>
              <a:t>CCAP compliance –(HF 2436/SF 2705)</a:t>
            </a:r>
          </a:p>
        </p:txBody>
      </p:sp>
      <p:sp>
        <p:nvSpPr>
          <p:cNvPr id="3" name="Content Placeholder 2">
            <a:extLst>
              <a:ext uri="{FF2B5EF4-FFF2-40B4-BE49-F238E27FC236}">
                <a16:creationId xmlns:a16="http://schemas.microsoft.com/office/drawing/2014/main" id="{ADBA0E3B-8E44-A3B8-9192-39D6C15E52B2}"/>
              </a:ext>
            </a:extLst>
          </p:cNvPr>
          <p:cNvSpPr>
            <a:spLocks noGrp="1"/>
          </p:cNvSpPr>
          <p:nvPr>
            <p:ph idx="1"/>
          </p:nvPr>
        </p:nvSpPr>
        <p:spPr>
          <a:xfrm>
            <a:off x="914400" y="1768642"/>
            <a:ext cx="9914860" cy="4274349"/>
          </a:xfrm>
        </p:spPr>
        <p:txBody>
          <a:bodyPr>
            <a:normAutofit/>
          </a:bodyPr>
          <a:lstStyle/>
          <a:p>
            <a:r>
              <a:rPr lang="en-US" sz="1800" b="0" i="0" u="none" strike="noStrike" baseline="0" dirty="0">
                <a:solidFill>
                  <a:srgbClr val="000000"/>
                </a:solidFill>
              </a:rPr>
              <a:t>Modifies CCAP </a:t>
            </a:r>
            <a:r>
              <a:rPr lang="en-US" sz="1800" b="1" i="0" u="none" strike="noStrike" baseline="0" dirty="0">
                <a:solidFill>
                  <a:srgbClr val="000000"/>
                </a:solidFill>
              </a:rPr>
              <a:t>redetermination dates </a:t>
            </a:r>
            <a:r>
              <a:rPr lang="en-US" sz="1800" b="0" i="0" u="none" strike="noStrike" baseline="0" dirty="0">
                <a:solidFill>
                  <a:srgbClr val="000000"/>
                </a:solidFill>
              </a:rPr>
              <a:t>for federal compliance purposes. 	</a:t>
            </a:r>
          </a:p>
          <a:p>
            <a:r>
              <a:rPr lang="en-US" sz="1800" b="0" i="0" u="none" strike="noStrike" baseline="0" dirty="0">
                <a:solidFill>
                  <a:srgbClr val="000000"/>
                </a:solidFill>
              </a:rPr>
              <a:t>Prohibits </a:t>
            </a:r>
            <a:r>
              <a:rPr lang="en-US" sz="1800" b="1" i="0" u="none" strike="noStrike" baseline="0" dirty="0">
                <a:solidFill>
                  <a:srgbClr val="000000"/>
                </a:solidFill>
              </a:rPr>
              <a:t>schedule reporters </a:t>
            </a:r>
            <a:r>
              <a:rPr lang="en-US" sz="1800" b="0" i="0" u="none" strike="noStrike" baseline="0" dirty="0">
                <a:solidFill>
                  <a:srgbClr val="000000"/>
                </a:solidFill>
              </a:rPr>
              <a:t>in CCAP for federal compliance purposes and directs the commissioner to allocate funding to counties and Tribes to account for this prohibition	</a:t>
            </a:r>
          </a:p>
          <a:p>
            <a:r>
              <a:rPr lang="en-US" sz="1800" b="0" i="0" u="none" strike="noStrike" baseline="0" dirty="0">
                <a:solidFill>
                  <a:srgbClr val="000000"/>
                </a:solidFill>
              </a:rPr>
              <a:t>Limits a family’s CCAP </a:t>
            </a:r>
            <a:r>
              <a:rPr lang="en-US" sz="1800" b="1" i="0" u="none" strike="noStrike" baseline="0" dirty="0">
                <a:solidFill>
                  <a:srgbClr val="000000"/>
                </a:solidFill>
              </a:rPr>
              <a:t>co-payments to 6.9 percent </a:t>
            </a:r>
            <a:r>
              <a:rPr lang="en-US" sz="1800" b="0" i="0" u="none" strike="noStrike" baseline="0" dirty="0">
                <a:solidFill>
                  <a:srgbClr val="000000"/>
                </a:solidFill>
              </a:rPr>
              <a:t>of income for federal compliance purposes.</a:t>
            </a:r>
          </a:p>
          <a:p>
            <a:r>
              <a:rPr lang="en-US" sz="1800" b="0" i="0" u="none" strike="noStrike" baseline="0" dirty="0">
                <a:solidFill>
                  <a:srgbClr val="000000"/>
                </a:solidFill>
              </a:rPr>
              <a:t>Sets training requirements for </a:t>
            </a:r>
            <a:r>
              <a:rPr lang="en-US" sz="1800" b="1" i="0" u="none" strike="noStrike" baseline="0" dirty="0">
                <a:solidFill>
                  <a:srgbClr val="000000"/>
                </a:solidFill>
              </a:rPr>
              <a:t>legal nonlicensed child care </a:t>
            </a:r>
            <a:r>
              <a:rPr lang="en-US" sz="1800" b="0" i="0" u="none" strike="noStrike" baseline="0" dirty="0">
                <a:solidFill>
                  <a:srgbClr val="000000"/>
                </a:solidFill>
              </a:rPr>
              <a:t>providers for CCAP federal compliance purposes- 2 hours of CPR training for non-related caregiver. 	</a:t>
            </a:r>
          </a:p>
          <a:p>
            <a:r>
              <a:rPr lang="en-US" sz="1800" b="0" i="0" u="none" strike="noStrike" baseline="0" dirty="0">
                <a:solidFill>
                  <a:srgbClr val="000000"/>
                </a:solidFill>
              </a:rPr>
              <a:t>Requires that CCAP providers </a:t>
            </a:r>
            <a:r>
              <a:rPr lang="en-US" sz="1800" b="1" i="0" u="none" strike="noStrike" baseline="0" dirty="0">
                <a:solidFill>
                  <a:srgbClr val="000000"/>
                </a:solidFill>
              </a:rPr>
              <a:t>submit data on child enrollment and attendance </a:t>
            </a:r>
            <a:r>
              <a:rPr lang="en-US" sz="1800" b="0" i="0" u="none" strike="noStrike" baseline="0" dirty="0">
                <a:solidFill>
                  <a:srgbClr val="000000"/>
                </a:solidFill>
              </a:rPr>
              <a:t>to the commissioner. 	</a:t>
            </a:r>
          </a:p>
          <a:p>
            <a:r>
              <a:rPr lang="en-US" sz="1800" b="0" i="0" u="none" strike="noStrike" baseline="0" dirty="0">
                <a:solidFill>
                  <a:srgbClr val="000000"/>
                </a:solidFill>
              </a:rPr>
              <a:t>Requires that CCAP providers </a:t>
            </a:r>
            <a:r>
              <a:rPr lang="en-US" sz="1800" b="1" i="0" u="none" strike="noStrike" baseline="0" dirty="0">
                <a:solidFill>
                  <a:srgbClr val="000000"/>
                </a:solidFill>
              </a:rPr>
              <a:t>sign each bill </a:t>
            </a:r>
            <a:r>
              <a:rPr lang="en-US" sz="1800" b="0" i="0" u="none" strike="noStrike" baseline="0" dirty="0">
                <a:solidFill>
                  <a:srgbClr val="000000"/>
                </a:solidFill>
              </a:rPr>
              <a:t>and declare under penalty of perjury that the information is accurate. 	</a:t>
            </a:r>
          </a:p>
          <a:p>
            <a:endParaRPr lang="en-US" sz="1800" b="0" i="0" u="none" strike="noStrike" baseline="0" dirty="0">
              <a:solidFill>
                <a:srgbClr val="000000"/>
              </a:solidFill>
              <a:latin typeface="Calibri" panose="020F0502020204030204" pitchFamily="34" charset="0"/>
            </a:endParaRPr>
          </a:p>
          <a:p>
            <a:endParaRPr lang="en-US" dirty="0"/>
          </a:p>
        </p:txBody>
      </p:sp>
    </p:spTree>
    <p:extLst>
      <p:ext uri="{BB962C8B-B14F-4D97-AF65-F5344CB8AC3E}">
        <p14:creationId xmlns:p14="http://schemas.microsoft.com/office/powerpoint/2010/main" val="3202143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B5302-0C26-551C-8026-0FC03BC27AE1}"/>
              </a:ext>
            </a:extLst>
          </p:cNvPr>
          <p:cNvSpPr>
            <a:spLocks noGrp="1"/>
          </p:cNvSpPr>
          <p:nvPr>
            <p:ph type="title"/>
          </p:nvPr>
        </p:nvSpPr>
        <p:spPr>
          <a:xfrm>
            <a:off x="905256" y="590668"/>
            <a:ext cx="9914859" cy="1105785"/>
          </a:xfrm>
        </p:spPr>
        <p:txBody>
          <a:bodyPr>
            <a:normAutofit/>
          </a:bodyPr>
          <a:lstStyle/>
          <a:p>
            <a:pPr algn="ctr"/>
            <a:r>
              <a:rPr lang="en-US" sz="2800" dirty="0"/>
              <a:t>Both bills</a:t>
            </a:r>
            <a:br>
              <a:rPr lang="en-US" sz="2800" dirty="0"/>
            </a:br>
            <a:r>
              <a:rPr lang="en-US" sz="2800" dirty="0"/>
              <a:t>DCYF Budget Bill- HF 2436/SF 2705</a:t>
            </a:r>
          </a:p>
        </p:txBody>
      </p:sp>
      <p:sp>
        <p:nvSpPr>
          <p:cNvPr id="3" name="Content Placeholder 2">
            <a:extLst>
              <a:ext uri="{FF2B5EF4-FFF2-40B4-BE49-F238E27FC236}">
                <a16:creationId xmlns:a16="http://schemas.microsoft.com/office/drawing/2014/main" id="{E3D35458-E405-1391-DB56-43FF8DD5F81B}"/>
              </a:ext>
            </a:extLst>
          </p:cNvPr>
          <p:cNvSpPr>
            <a:spLocks noGrp="1"/>
          </p:cNvSpPr>
          <p:nvPr>
            <p:ph idx="1"/>
          </p:nvPr>
        </p:nvSpPr>
        <p:spPr>
          <a:xfrm>
            <a:off x="905256" y="1696453"/>
            <a:ext cx="9914860" cy="4541435"/>
          </a:xfrm>
        </p:spPr>
        <p:txBody>
          <a:bodyPr>
            <a:normAutofit/>
          </a:bodyPr>
          <a:lstStyle/>
          <a:p>
            <a:r>
              <a:rPr lang="en-US" sz="2100" b="0" i="0" u="none" strike="noStrike" baseline="0" dirty="0">
                <a:solidFill>
                  <a:srgbClr val="000000"/>
                </a:solidFill>
              </a:rPr>
              <a:t>Specifies </a:t>
            </a:r>
            <a:r>
              <a:rPr lang="en-US" sz="2100" b="1" i="0" u="none" strike="noStrike" baseline="0" dirty="0">
                <a:solidFill>
                  <a:srgbClr val="000000"/>
                </a:solidFill>
              </a:rPr>
              <a:t>data privacy requirements </a:t>
            </a:r>
            <a:r>
              <a:rPr lang="en-US" sz="2100" b="0" i="0" u="none" strike="noStrike" baseline="0" dirty="0">
                <a:solidFill>
                  <a:srgbClr val="000000"/>
                </a:solidFill>
              </a:rPr>
              <a:t>for the Great Start Compensation Payments Program.</a:t>
            </a:r>
          </a:p>
          <a:p>
            <a:r>
              <a:rPr lang="en-US" sz="2100" b="0" i="0" u="none" strike="noStrike" baseline="0" dirty="0">
                <a:solidFill>
                  <a:srgbClr val="000000"/>
                </a:solidFill>
              </a:rPr>
              <a:t>Modifies the </a:t>
            </a:r>
            <a:r>
              <a:rPr lang="en-US" sz="2100" b="1" i="0" u="none" strike="noStrike" baseline="0" dirty="0">
                <a:solidFill>
                  <a:srgbClr val="000000"/>
                </a:solidFill>
              </a:rPr>
              <a:t>TEACH scholarship </a:t>
            </a:r>
            <a:r>
              <a:rPr lang="en-US" sz="2100" b="0" i="0" u="none" strike="noStrike" baseline="0" dirty="0">
                <a:solidFill>
                  <a:srgbClr val="000000"/>
                </a:solidFill>
              </a:rPr>
              <a:t>program for individuals in the early care and learning field. </a:t>
            </a:r>
          </a:p>
          <a:p>
            <a:r>
              <a:rPr lang="en-US" sz="2100" dirty="0">
                <a:effectLst/>
                <a:ea typeface="Cambria" panose="02040503050406030204" pitchFamily="18" charset="0"/>
                <a:cs typeface="Times New Roman" panose="02020603050405020304" pitchFamily="18" charset="0"/>
              </a:rPr>
              <a:t>Directs the d</a:t>
            </a:r>
            <a:r>
              <a:rPr lang="en-US" sz="2100" dirty="0">
                <a:solidFill>
                  <a:srgbClr val="000000"/>
                </a:solidFill>
                <a:effectLst/>
                <a:ea typeface="Cambria" panose="02040503050406030204" pitchFamily="18" charset="0"/>
              </a:rPr>
              <a:t>evelopment of </a:t>
            </a:r>
            <a:r>
              <a:rPr lang="en-US" sz="2100" b="1" dirty="0">
                <a:solidFill>
                  <a:srgbClr val="000000"/>
                </a:solidFill>
                <a:effectLst/>
                <a:ea typeface="Cambria" panose="02040503050406030204" pitchFamily="18" charset="0"/>
              </a:rPr>
              <a:t>a statewide electronic attendance and</a:t>
            </a:r>
            <a:r>
              <a:rPr lang="en-US" sz="2100" b="1" dirty="0">
                <a:effectLst/>
                <a:ea typeface="Cambria" panose="02040503050406030204" pitchFamily="18" charset="0"/>
                <a:cs typeface="Times New Roman" panose="02020603050405020304" pitchFamily="18" charset="0"/>
              </a:rPr>
              <a:t> </a:t>
            </a:r>
            <a:r>
              <a:rPr lang="en-US" sz="2100" b="1" dirty="0">
                <a:solidFill>
                  <a:srgbClr val="000000"/>
                </a:solidFill>
                <a:effectLst/>
                <a:ea typeface="Cambria" panose="02040503050406030204" pitchFamily="18" charset="0"/>
              </a:rPr>
              <a:t>recordkeeping system</a:t>
            </a:r>
            <a:r>
              <a:rPr lang="en-US" sz="2100" dirty="0">
                <a:solidFill>
                  <a:srgbClr val="000000"/>
                </a:solidFill>
                <a:effectLst/>
                <a:ea typeface="Cambria" panose="02040503050406030204" pitchFamily="18" charset="0"/>
              </a:rPr>
              <a:t> for the child care assistance</a:t>
            </a:r>
            <a:r>
              <a:rPr lang="en-US" sz="2100" dirty="0">
                <a:effectLst/>
                <a:ea typeface="Cambria" panose="02040503050406030204" pitchFamily="18" charset="0"/>
                <a:cs typeface="Times New Roman" panose="02020603050405020304" pitchFamily="18" charset="0"/>
              </a:rPr>
              <a:t> program</a:t>
            </a:r>
            <a:r>
              <a:rPr lang="en-US" sz="2100" b="0" i="0" u="none" strike="noStrike" baseline="0" dirty="0">
                <a:solidFill>
                  <a:srgbClr val="000000"/>
                </a:solidFill>
              </a:rPr>
              <a:t>	</a:t>
            </a:r>
          </a:p>
          <a:p>
            <a:r>
              <a:rPr lang="en-US" sz="2100" b="0" i="0" u="none" strike="noStrike" baseline="0" dirty="0">
                <a:solidFill>
                  <a:srgbClr val="000000"/>
                </a:solidFill>
              </a:rPr>
              <a:t>Establishes an account in the </a:t>
            </a:r>
            <a:r>
              <a:rPr lang="en-US" sz="2100" b="1" i="0" u="none" strike="noStrike" baseline="0" dirty="0">
                <a:solidFill>
                  <a:srgbClr val="000000"/>
                </a:solidFill>
              </a:rPr>
              <a:t>special revenue fund </a:t>
            </a:r>
            <a:r>
              <a:rPr lang="en-US" sz="2100" b="0" i="0" u="none" strike="noStrike" baseline="0" dirty="0">
                <a:solidFill>
                  <a:srgbClr val="000000"/>
                </a:solidFill>
              </a:rPr>
              <a:t>for the Great Start Compensation </a:t>
            </a:r>
            <a:r>
              <a:rPr lang="en-US" sz="2100" dirty="0">
                <a:solidFill>
                  <a:srgbClr val="000000"/>
                </a:solidFill>
              </a:rPr>
              <a:t>Supports </a:t>
            </a:r>
            <a:r>
              <a:rPr lang="en-US" sz="2100" b="0" i="0" u="none" strike="noStrike" baseline="0" dirty="0">
                <a:solidFill>
                  <a:srgbClr val="000000"/>
                </a:solidFill>
              </a:rPr>
              <a:t>Payments Program- </a:t>
            </a:r>
            <a:r>
              <a:rPr lang="en-US" sz="2100" b="1" i="1" u="none" strike="noStrike" baseline="0" dirty="0">
                <a:solidFill>
                  <a:srgbClr val="FF0000"/>
                </a:solidFill>
              </a:rPr>
              <a:t>House only</a:t>
            </a:r>
            <a:endParaRPr lang="en-US" sz="2100" b="1" i="0" u="none" strike="noStrike" baseline="0" dirty="0">
              <a:solidFill>
                <a:srgbClr val="FF0000"/>
              </a:solidFill>
            </a:endParaRPr>
          </a:p>
          <a:p>
            <a:endParaRPr lang="en-US" sz="1800" dirty="0"/>
          </a:p>
        </p:txBody>
      </p:sp>
    </p:spTree>
    <p:extLst>
      <p:ext uri="{BB962C8B-B14F-4D97-AF65-F5344CB8AC3E}">
        <p14:creationId xmlns:p14="http://schemas.microsoft.com/office/powerpoint/2010/main" val="4092487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64110-2E06-0070-A813-221AE2929C6D}"/>
              </a:ext>
            </a:extLst>
          </p:cNvPr>
          <p:cNvSpPr>
            <a:spLocks noGrp="1"/>
          </p:cNvSpPr>
          <p:nvPr>
            <p:ph type="title"/>
          </p:nvPr>
        </p:nvSpPr>
        <p:spPr>
          <a:xfrm>
            <a:off x="1001509" y="494415"/>
            <a:ext cx="9914859" cy="1057659"/>
          </a:xfrm>
        </p:spPr>
        <p:txBody>
          <a:bodyPr>
            <a:normAutofit/>
          </a:bodyPr>
          <a:lstStyle/>
          <a:p>
            <a:pPr algn="ctr"/>
            <a:r>
              <a:rPr lang="en-US" sz="2800" dirty="0"/>
              <a:t>Both bills</a:t>
            </a:r>
            <a:br>
              <a:rPr lang="en-US" sz="2800" dirty="0"/>
            </a:br>
            <a:r>
              <a:rPr lang="en-US" sz="2800" dirty="0"/>
              <a:t>OIG bill- HF 2191/SF 2507</a:t>
            </a:r>
          </a:p>
        </p:txBody>
      </p:sp>
      <p:sp>
        <p:nvSpPr>
          <p:cNvPr id="3" name="Content Placeholder 2">
            <a:extLst>
              <a:ext uri="{FF2B5EF4-FFF2-40B4-BE49-F238E27FC236}">
                <a16:creationId xmlns:a16="http://schemas.microsoft.com/office/drawing/2014/main" id="{97EE98EB-E65F-297D-4D24-FFD1DD3CE4AE}"/>
              </a:ext>
            </a:extLst>
          </p:cNvPr>
          <p:cNvSpPr>
            <a:spLocks noGrp="1"/>
          </p:cNvSpPr>
          <p:nvPr>
            <p:ph idx="1"/>
          </p:nvPr>
        </p:nvSpPr>
        <p:spPr>
          <a:xfrm>
            <a:off x="914400" y="1552074"/>
            <a:ext cx="9914860" cy="4490917"/>
          </a:xfrm>
        </p:spPr>
        <p:txBody>
          <a:bodyPr>
            <a:normAutofit/>
          </a:bodyPr>
          <a:lstStyle/>
          <a:p>
            <a:r>
              <a:rPr lang="en-US" sz="1900" b="0" i="0" u="none" strike="noStrike" baseline="0" dirty="0">
                <a:solidFill>
                  <a:srgbClr val="000000"/>
                </a:solidFill>
              </a:rPr>
              <a:t>Makes changes to </a:t>
            </a:r>
            <a:r>
              <a:rPr lang="en-US" sz="1900" b="1" i="0" u="none" strike="noStrike" baseline="0" dirty="0">
                <a:solidFill>
                  <a:srgbClr val="000000"/>
                </a:solidFill>
              </a:rPr>
              <a:t>child passenger restraint system </a:t>
            </a:r>
            <a:r>
              <a:rPr lang="en-US" sz="1900" b="0" i="0" u="none" strike="noStrike" baseline="0" dirty="0">
                <a:solidFill>
                  <a:srgbClr val="000000"/>
                </a:solidFill>
              </a:rPr>
              <a:t>training requirements. 	</a:t>
            </a:r>
          </a:p>
          <a:p>
            <a:r>
              <a:rPr lang="en-US" sz="1900" b="0" i="0" u="none" strike="noStrike" baseline="0" dirty="0">
                <a:solidFill>
                  <a:srgbClr val="000000"/>
                </a:solidFill>
              </a:rPr>
              <a:t>Modifies training requirements for </a:t>
            </a:r>
            <a:r>
              <a:rPr lang="en-US" sz="1900" b="1" i="0" u="none" strike="noStrike" baseline="0" dirty="0">
                <a:solidFill>
                  <a:srgbClr val="000000"/>
                </a:solidFill>
              </a:rPr>
              <a:t>substitutes and unsupervised volunteers </a:t>
            </a:r>
            <a:r>
              <a:rPr lang="en-US" sz="1900" b="0" i="0" u="none" strike="noStrike" baseline="0" dirty="0">
                <a:solidFill>
                  <a:srgbClr val="000000"/>
                </a:solidFill>
              </a:rPr>
              <a:t>in child care centers.</a:t>
            </a:r>
          </a:p>
          <a:p>
            <a:r>
              <a:rPr lang="en-US" sz="1900" b="0" i="0" u="none" strike="noStrike" baseline="0" dirty="0">
                <a:solidFill>
                  <a:srgbClr val="000000"/>
                </a:solidFill>
              </a:rPr>
              <a:t>Makes technical changes to requirements for a </a:t>
            </a:r>
            <a:r>
              <a:rPr lang="en-US" sz="1900" b="1" i="0" u="none" strike="noStrike" baseline="0" dirty="0">
                <a:solidFill>
                  <a:srgbClr val="000000"/>
                </a:solidFill>
              </a:rPr>
              <a:t>child care center’s emergency plan</a:t>
            </a:r>
            <a:r>
              <a:rPr lang="en-US" sz="1900" b="0" i="0" u="none" strike="noStrike" baseline="0" dirty="0">
                <a:solidFill>
                  <a:srgbClr val="000000"/>
                </a:solidFill>
              </a:rPr>
              <a:t>. 	</a:t>
            </a:r>
          </a:p>
          <a:p>
            <a:r>
              <a:rPr lang="en-US" sz="1900" b="0" i="0" u="none" strike="noStrike" baseline="0" dirty="0">
                <a:solidFill>
                  <a:srgbClr val="000000"/>
                </a:solidFill>
              </a:rPr>
              <a:t>Requires that a certified license-exempt child care center </a:t>
            </a:r>
            <a:r>
              <a:rPr lang="en-US" sz="1900" b="1" i="0" u="none" strike="noStrike" baseline="0" dirty="0">
                <a:solidFill>
                  <a:srgbClr val="000000"/>
                </a:solidFill>
              </a:rPr>
              <a:t>publicly post an order of conditional certification 	</a:t>
            </a:r>
          </a:p>
          <a:p>
            <a:r>
              <a:rPr lang="en-US" sz="1900" b="0" i="0" u="none" strike="noStrike" baseline="0" dirty="0">
                <a:solidFill>
                  <a:srgbClr val="000000"/>
                </a:solidFill>
              </a:rPr>
              <a:t>Requires that a certified license-exempt child care center have </a:t>
            </a:r>
            <a:r>
              <a:rPr lang="en-US" sz="1900" b="1" i="0" u="none" strike="noStrike" baseline="0" dirty="0">
                <a:solidFill>
                  <a:srgbClr val="000000"/>
                </a:solidFill>
              </a:rPr>
              <a:t>specified written policies </a:t>
            </a:r>
            <a:endParaRPr lang="en-US" sz="1900" b="0" i="0" u="none" strike="noStrike" baseline="0" dirty="0">
              <a:solidFill>
                <a:srgbClr val="000000"/>
              </a:solidFill>
            </a:endParaRPr>
          </a:p>
          <a:p>
            <a:r>
              <a:rPr lang="en-US" sz="1900" b="0" i="0" u="none" strike="noStrike" baseline="0" dirty="0">
                <a:solidFill>
                  <a:srgbClr val="000000"/>
                </a:solidFill>
              </a:rPr>
              <a:t>Modifies </a:t>
            </a:r>
            <a:r>
              <a:rPr lang="en-US" sz="1900" b="1" i="0" u="none" strike="noStrike" baseline="0" dirty="0">
                <a:solidFill>
                  <a:srgbClr val="000000"/>
                </a:solidFill>
              </a:rPr>
              <a:t>training requirements for substitutes </a:t>
            </a:r>
            <a:r>
              <a:rPr lang="en-US" sz="1900" b="0" i="0" u="none" strike="noStrike" baseline="0" dirty="0">
                <a:solidFill>
                  <a:srgbClr val="000000"/>
                </a:solidFill>
              </a:rPr>
              <a:t>in certified license-exempt child care centers-requires 1-2 hours of training depending on hours worked. </a:t>
            </a:r>
            <a:r>
              <a:rPr lang="en-US" sz="1800" b="0" i="0" u="none" strike="noStrike" baseline="0" dirty="0">
                <a:solidFill>
                  <a:srgbClr val="000000"/>
                </a:solidFill>
                <a:latin typeface="Calibri" panose="020F0502020204030204" pitchFamily="34" charset="0"/>
              </a:rPr>
              <a:t>	</a:t>
            </a:r>
          </a:p>
        </p:txBody>
      </p:sp>
    </p:spTree>
    <p:extLst>
      <p:ext uri="{BB962C8B-B14F-4D97-AF65-F5344CB8AC3E}">
        <p14:creationId xmlns:p14="http://schemas.microsoft.com/office/powerpoint/2010/main" val="688649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618F1-14A0-EC1D-CEC2-06AA63B3504B}"/>
              </a:ext>
            </a:extLst>
          </p:cNvPr>
          <p:cNvSpPr>
            <a:spLocks noGrp="1"/>
          </p:cNvSpPr>
          <p:nvPr>
            <p:ph type="title"/>
          </p:nvPr>
        </p:nvSpPr>
        <p:spPr>
          <a:xfrm>
            <a:off x="905256" y="324853"/>
            <a:ext cx="9914859" cy="1155031"/>
          </a:xfrm>
        </p:spPr>
        <p:txBody>
          <a:bodyPr>
            <a:normAutofit fontScale="90000"/>
          </a:bodyPr>
          <a:lstStyle/>
          <a:p>
            <a:pPr algn="ctr"/>
            <a:br>
              <a:rPr lang="en-US" sz="3100" dirty="0"/>
            </a:br>
            <a:r>
              <a:rPr lang="en-US" sz="3100" dirty="0"/>
              <a:t>Both bills</a:t>
            </a:r>
            <a:br>
              <a:rPr lang="en-US" sz="3100" dirty="0"/>
            </a:br>
            <a:r>
              <a:rPr lang="en-US" sz="3100" dirty="0"/>
              <a:t>Other member bills</a:t>
            </a:r>
            <a:br>
              <a:rPr lang="en-US" sz="3100" dirty="0"/>
            </a:br>
            <a:endParaRPr lang="en-US" sz="2800" dirty="0"/>
          </a:p>
        </p:txBody>
      </p:sp>
      <p:sp>
        <p:nvSpPr>
          <p:cNvPr id="3" name="Content Placeholder 2">
            <a:extLst>
              <a:ext uri="{FF2B5EF4-FFF2-40B4-BE49-F238E27FC236}">
                <a16:creationId xmlns:a16="http://schemas.microsoft.com/office/drawing/2014/main" id="{DC5E87BB-1650-A312-4D6D-7827BB4D1368}"/>
              </a:ext>
            </a:extLst>
          </p:cNvPr>
          <p:cNvSpPr>
            <a:spLocks noGrp="1"/>
          </p:cNvSpPr>
          <p:nvPr>
            <p:ph idx="1"/>
          </p:nvPr>
        </p:nvSpPr>
        <p:spPr>
          <a:xfrm>
            <a:off x="783176" y="1708484"/>
            <a:ext cx="10455442" cy="4404678"/>
          </a:xfrm>
        </p:spPr>
        <p:txBody>
          <a:bodyPr>
            <a:noAutofit/>
          </a:bodyPr>
          <a:lstStyle/>
          <a:p>
            <a:pPr marL="342900" marR="0" lvl="0" indent="-342900">
              <a:buFont typeface="Arial" panose="020B0604020202020204" pitchFamily="34" charset="0"/>
              <a:buChar char="•"/>
              <a:tabLst>
                <a:tab pos="457200" algn="l"/>
              </a:tabLst>
            </a:pPr>
            <a:r>
              <a:rPr lang="en-US" sz="1800" dirty="0">
                <a:solidFill>
                  <a:srgbClr val="000000"/>
                </a:solidFill>
                <a:effectLst/>
                <a:ea typeface="Cambria" panose="02040503050406030204" pitchFamily="18" charset="0"/>
                <a:cs typeface="Times New Roman" panose="02020603050405020304" pitchFamily="18" charset="0"/>
              </a:rPr>
              <a:t>Restricts the </a:t>
            </a:r>
            <a:r>
              <a:rPr lang="en-US" sz="1800" b="1" dirty="0">
                <a:solidFill>
                  <a:srgbClr val="000000"/>
                </a:solidFill>
                <a:effectLst/>
                <a:ea typeface="Cambria" panose="02040503050406030204" pitchFamily="18" charset="0"/>
                <a:cs typeface="Times New Roman" panose="02020603050405020304" pitchFamily="18" charset="0"/>
              </a:rPr>
              <a:t>posting of a correction order</a:t>
            </a:r>
            <a:r>
              <a:rPr lang="en-US" sz="1800" dirty="0">
                <a:solidFill>
                  <a:srgbClr val="000000"/>
                </a:solidFill>
                <a:effectLst/>
                <a:ea typeface="Cambria" panose="02040503050406030204" pitchFamily="18" charset="0"/>
                <a:cs typeface="Times New Roman" panose="02020603050405020304" pitchFamily="18" charset="0"/>
              </a:rPr>
              <a:t> for licensed child care centers or licensed family child care providers on the department's website </a:t>
            </a:r>
            <a:r>
              <a:rPr lang="en-US" sz="1800" b="1" dirty="0">
                <a:solidFill>
                  <a:srgbClr val="000000"/>
                </a:solidFill>
                <a:effectLst/>
                <a:ea typeface="Cambria" panose="02040503050406030204" pitchFamily="18" charset="0"/>
                <a:cs typeface="Times New Roman" panose="02020603050405020304" pitchFamily="18" charset="0"/>
              </a:rPr>
              <a:t>until after the 20-calendar-day period</a:t>
            </a:r>
            <a:r>
              <a:rPr lang="en-US" sz="1800" dirty="0">
                <a:solidFill>
                  <a:srgbClr val="000000"/>
                </a:solidFill>
                <a:effectLst/>
                <a:ea typeface="Cambria" panose="02040503050406030204" pitchFamily="18" charset="0"/>
                <a:cs typeface="Times New Roman" panose="02020603050405020304" pitchFamily="18" charset="0"/>
              </a:rPr>
              <a:t> for requesting reconsideration </a:t>
            </a:r>
            <a:r>
              <a:rPr lang="en-US" sz="1800" b="1" dirty="0">
                <a:solidFill>
                  <a:srgbClr val="000000"/>
                </a:solidFill>
                <a:effectLst/>
                <a:ea typeface="Cambria" panose="02040503050406030204" pitchFamily="18" charset="0"/>
                <a:cs typeface="Times New Roman" panose="02020603050405020304" pitchFamily="18" charset="0"/>
              </a:rPr>
              <a:t>(H.F. 1897-Moller/SF 1232-Wiklund)</a:t>
            </a:r>
            <a:r>
              <a:rPr lang="en-US" sz="1800" dirty="0">
                <a:solidFill>
                  <a:srgbClr val="000000"/>
                </a:solidFill>
                <a:effectLst/>
                <a:ea typeface="Cambria" panose="02040503050406030204" pitchFamily="18" charset="0"/>
                <a:cs typeface="Times New Roman" panose="02020603050405020304" pitchFamily="18" charset="0"/>
              </a:rPr>
              <a:t>	</a:t>
            </a:r>
          </a:p>
          <a:p>
            <a:pPr marL="342900" marR="0" lvl="0" indent="-342900">
              <a:buFont typeface="Arial" panose="020B0604020202020204" pitchFamily="34" charset="0"/>
              <a:buChar char="•"/>
              <a:tabLst>
                <a:tab pos="457200" algn="l"/>
              </a:tabLst>
            </a:pPr>
            <a:r>
              <a:rPr lang="en-US" sz="1800" dirty="0">
                <a:solidFill>
                  <a:srgbClr val="000000"/>
                </a:solidFill>
                <a:effectLst/>
                <a:ea typeface="Cambria" panose="02040503050406030204" pitchFamily="18" charset="0"/>
                <a:cs typeface="Times New Roman" panose="02020603050405020304" pitchFamily="18" charset="0"/>
              </a:rPr>
              <a:t>Requires posting of a </a:t>
            </a:r>
            <a:r>
              <a:rPr lang="en-US" sz="1800" b="1" dirty="0">
                <a:solidFill>
                  <a:srgbClr val="000000"/>
                </a:solidFill>
                <a:effectLst/>
                <a:ea typeface="Cambria" panose="02040503050406030204" pitchFamily="18" charset="0"/>
                <a:cs typeface="Times New Roman" panose="02020603050405020304" pitchFamily="18" charset="0"/>
              </a:rPr>
              <a:t>summary document </a:t>
            </a:r>
            <a:r>
              <a:rPr lang="en-US" sz="1800" dirty="0">
                <a:solidFill>
                  <a:srgbClr val="000000"/>
                </a:solidFill>
                <a:effectLst/>
                <a:ea typeface="Cambria" panose="02040503050406030204" pitchFamily="18" charset="0"/>
                <a:cs typeface="Times New Roman" panose="02020603050405020304" pitchFamily="18" charset="0"/>
              </a:rPr>
              <a:t>for each licensing action issued to a licensed child care center and family child care provider on the Licensing Information Lookup public website, and restricts posting of any communication, including letters, from the commissioner to the center or provider. </a:t>
            </a:r>
            <a:r>
              <a:rPr lang="en-US" sz="1800" b="1" dirty="0">
                <a:solidFill>
                  <a:srgbClr val="000000"/>
                </a:solidFill>
                <a:effectLst/>
                <a:ea typeface="Cambria" panose="02040503050406030204" pitchFamily="18" charset="0"/>
                <a:cs typeface="Times New Roman" panose="02020603050405020304" pitchFamily="18" charset="0"/>
              </a:rPr>
              <a:t>(HF 1897-Moller/SF1232-Wiklund)</a:t>
            </a:r>
          </a:p>
          <a:p>
            <a:pPr marL="342900" indent="-342900">
              <a:tabLst>
                <a:tab pos="457200" algn="l"/>
              </a:tabLst>
            </a:pPr>
            <a:r>
              <a:rPr lang="en-US" sz="1800" dirty="0">
                <a:effectLst/>
                <a:ea typeface="Aptos" panose="020B0004020202020204" pitchFamily="34" charset="0"/>
                <a:cs typeface="Times New Roman" panose="02020603050405020304" pitchFamily="18" charset="0"/>
              </a:rPr>
              <a:t>Allows </a:t>
            </a:r>
            <a:r>
              <a:rPr lang="en-US" sz="1800" b="1" dirty="0">
                <a:effectLst/>
                <a:ea typeface="Aptos" panose="020B0004020202020204" pitchFamily="34" charset="0"/>
                <a:cs typeface="Times New Roman" panose="02020603050405020304" pitchFamily="18" charset="0"/>
              </a:rPr>
              <a:t>aides to supervise drop off </a:t>
            </a:r>
            <a:r>
              <a:rPr lang="en-US" sz="1800" dirty="0">
                <a:effectLst/>
                <a:ea typeface="Aptos" panose="020B0004020202020204" pitchFamily="34" charset="0"/>
                <a:cs typeface="Times New Roman" panose="02020603050405020304" pitchFamily="18" charset="0"/>
              </a:rPr>
              <a:t>and pick up </a:t>
            </a:r>
            <a:r>
              <a:rPr lang="en-US" sz="1800" dirty="0">
                <a:ea typeface="Aptos" panose="020B0004020202020204" pitchFamily="34" charset="0"/>
                <a:cs typeface="Times New Roman" panose="02020603050405020304" pitchFamily="18" charset="0"/>
              </a:rPr>
              <a:t>if</a:t>
            </a:r>
            <a:r>
              <a:rPr lang="en-US" sz="1800" dirty="0">
                <a:effectLst/>
                <a:ea typeface="Aptos" panose="020B0004020202020204" pitchFamily="34" charset="0"/>
                <a:cs typeface="Times New Roman" panose="02020603050405020304" pitchFamily="18" charset="0"/>
              </a:rPr>
              <a:t> they are at least 18, have worked in the licensed child care center for a minimum of 30 days; and have completed all preservice and first-90-days training required for licensing (</a:t>
            </a:r>
            <a:r>
              <a:rPr lang="en-US" sz="1800" b="1" dirty="0">
                <a:effectLst/>
                <a:ea typeface="Aptos" panose="020B0004020202020204" pitchFamily="34" charset="0"/>
                <a:cs typeface="Times New Roman" panose="02020603050405020304" pitchFamily="18" charset="0"/>
              </a:rPr>
              <a:t>HF 1247-Nadeau/SF 91 Hoffman</a:t>
            </a:r>
            <a:r>
              <a:rPr lang="en-US" sz="1800" dirty="0">
                <a:effectLst/>
                <a:ea typeface="Aptos" panose="020B0004020202020204" pitchFamily="34" charset="0"/>
                <a:cs typeface="Times New Roman" panose="02020603050405020304" pitchFamily="18" charset="0"/>
              </a:rPr>
              <a:t>)</a:t>
            </a:r>
          </a:p>
          <a:p>
            <a:pPr marL="342900" marR="0" lvl="0" indent="-342900">
              <a:buFont typeface="Arial" panose="020B0604020202020204" pitchFamily="34" charset="0"/>
              <a:buChar char="•"/>
              <a:tabLst>
                <a:tab pos="457200" algn="l"/>
              </a:tabLst>
            </a:pPr>
            <a:endParaRPr lang="en-US" sz="1800" dirty="0">
              <a:solidFill>
                <a:srgbClr val="000000"/>
              </a:solidFill>
              <a:effectLst/>
              <a:ea typeface="Cambria" panose="02040503050406030204" pitchFamily="18" charset="0"/>
              <a:cs typeface="Times New Roman" panose="02020603050405020304" pitchFamily="18" charset="0"/>
            </a:endParaRPr>
          </a:p>
          <a:p>
            <a:endParaRPr lang="en-US" sz="1800" b="0" i="0" u="none" strike="noStrike" baseline="0" dirty="0">
              <a:solidFill>
                <a:srgbClr val="000000"/>
              </a:solidFill>
            </a:endParaRPr>
          </a:p>
        </p:txBody>
      </p:sp>
    </p:spTree>
    <p:extLst>
      <p:ext uri="{BB962C8B-B14F-4D97-AF65-F5344CB8AC3E}">
        <p14:creationId xmlns:p14="http://schemas.microsoft.com/office/powerpoint/2010/main" val="1047445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D7BBDA-9B4E-95F4-0FA5-23DB2340D1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743E54-662E-9279-5A93-BB5AD2AB904A}"/>
              </a:ext>
            </a:extLst>
          </p:cNvPr>
          <p:cNvSpPr>
            <a:spLocks noGrp="1"/>
          </p:cNvSpPr>
          <p:nvPr>
            <p:ph type="title"/>
          </p:nvPr>
        </p:nvSpPr>
        <p:spPr>
          <a:xfrm>
            <a:off x="905256" y="385012"/>
            <a:ext cx="9914859" cy="890336"/>
          </a:xfrm>
        </p:spPr>
        <p:txBody>
          <a:bodyPr>
            <a:normAutofit fontScale="90000"/>
          </a:bodyPr>
          <a:lstStyle/>
          <a:p>
            <a:pPr algn="ctr"/>
            <a:r>
              <a:rPr lang="en-US" sz="3100" dirty="0"/>
              <a:t>House Children &amp; Families Omnibus Bill</a:t>
            </a:r>
            <a:br>
              <a:rPr lang="en-US" sz="3100" dirty="0"/>
            </a:br>
            <a:r>
              <a:rPr lang="en-US" sz="3100" dirty="0"/>
              <a:t>House bills only</a:t>
            </a:r>
            <a:endParaRPr lang="en-US" sz="2800" dirty="0"/>
          </a:p>
        </p:txBody>
      </p:sp>
      <p:sp>
        <p:nvSpPr>
          <p:cNvPr id="3" name="Content Placeholder 2">
            <a:extLst>
              <a:ext uri="{FF2B5EF4-FFF2-40B4-BE49-F238E27FC236}">
                <a16:creationId xmlns:a16="http://schemas.microsoft.com/office/drawing/2014/main" id="{AC7E4904-179E-5916-70E6-74FB8DBBEBE3}"/>
              </a:ext>
            </a:extLst>
          </p:cNvPr>
          <p:cNvSpPr>
            <a:spLocks noGrp="1"/>
          </p:cNvSpPr>
          <p:nvPr>
            <p:ph idx="1"/>
          </p:nvPr>
        </p:nvSpPr>
        <p:spPr>
          <a:xfrm>
            <a:off x="783176" y="1515979"/>
            <a:ext cx="10455442" cy="4824663"/>
          </a:xfrm>
        </p:spPr>
        <p:txBody>
          <a:bodyPr>
            <a:noAutofit/>
          </a:bodyPr>
          <a:lstStyle/>
          <a:p>
            <a:r>
              <a:rPr lang="en-US" sz="1800" b="0" i="0" u="none" strike="noStrike" baseline="0" dirty="0">
                <a:solidFill>
                  <a:srgbClr val="000000"/>
                </a:solidFill>
              </a:rPr>
              <a:t> Increases the fine applied to DCYF license holders who do not comply with </a:t>
            </a:r>
            <a:r>
              <a:rPr lang="en-US" sz="1800" b="1" i="0" u="none" strike="noStrike" baseline="0" dirty="0">
                <a:solidFill>
                  <a:srgbClr val="000000"/>
                </a:solidFill>
              </a:rPr>
              <a:t>background study requirements</a:t>
            </a:r>
            <a:r>
              <a:rPr lang="en-US" sz="1800" dirty="0">
                <a:solidFill>
                  <a:srgbClr val="000000"/>
                </a:solidFill>
              </a:rPr>
              <a:t> from </a:t>
            </a:r>
            <a:r>
              <a:rPr lang="en-US" sz="1800" b="1" dirty="0">
                <a:solidFill>
                  <a:srgbClr val="000000"/>
                </a:solidFill>
              </a:rPr>
              <a:t>$200 to $500 (HF 2643-West)</a:t>
            </a:r>
            <a:endParaRPr lang="en-US" sz="1800" b="0" i="0" u="none" strike="noStrike" baseline="0" dirty="0">
              <a:solidFill>
                <a:srgbClr val="000000"/>
              </a:solidFill>
            </a:endParaRPr>
          </a:p>
          <a:p>
            <a:r>
              <a:rPr lang="en-US" sz="1800" b="0" i="0" u="none" strike="noStrike" baseline="0" dirty="0">
                <a:solidFill>
                  <a:srgbClr val="000000"/>
                </a:solidFill>
              </a:rPr>
              <a:t>Directs a child care program to publicly post a conditional license accompanied by a maltreatment investigation </a:t>
            </a:r>
            <a:r>
              <a:rPr lang="en-US" sz="1800" b="1" i="0" u="none" strike="noStrike" baseline="0" dirty="0">
                <a:solidFill>
                  <a:srgbClr val="000000"/>
                </a:solidFill>
              </a:rPr>
              <a:t>for ten years</a:t>
            </a:r>
            <a:r>
              <a:rPr lang="en-US" sz="1800" dirty="0">
                <a:solidFill>
                  <a:srgbClr val="000000"/>
                </a:solidFill>
              </a:rPr>
              <a:t> (</a:t>
            </a:r>
            <a:r>
              <a:rPr lang="en-US" sz="1800" b="1" dirty="0">
                <a:solidFill>
                  <a:srgbClr val="000000"/>
                </a:solidFill>
              </a:rPr>
              <a:t>HF 2305-West</a:t>
            </a:r>
            <a:r>
              <a:rPr lang="en-US" sz="1800" dirty="0">
                <a:solidFill>
                  <a:srgbClr val="000000"/>
                </a:solidFill>
              </a:rPr>
              <a:t>)</a:t>
            </a:r>
          </a:p>
          <a:p>
            <a:r>
              <a:rPr lang="en-US" sz="1800" dirty="0">
                <a:effectLst/>
                <a:ea typeface="Aptos" panose="020B0004020202020204" pitchFamily="34" charset="0"/>
                <a:cs typeface="Times New Roman" panose="02020603050405020304" pitchFamily="18" charset="0"/>
              </a:rPr>
              <a:t>Makes the </a:t>
            </a:r>
            <a:r>
              <a:rPr lang="en-US" sz="1800" b="1" dirty="0">
                <a:effectLst/>
                <a:ea typeface="Aptos" panose="020B0004020202020204" pitchFamily="34" charset="0"/>
                <a:cs typeface="Times New Roman" panose="02020603050405020304" pitchFamily="18" charset="0"/>
              </a:rPr>
              <a:t>diaper distribution grant </a:t>
            </a:r>
            <a:r>
              <a:rPr lang="en-US" sz="1800" dirty="0">
                <a:effectLst/>
                <a:ea typeface="Aptos" panose="020B0004020202020204" pitchFamily="34" charset="0"/>
                <a:cs typeface="Times New Roman" panose="02020603050405020304" pitchFamily="18" charset="0"/>
              </a:rPr>
              <a:t>program a sole-source grant to the Diaper Bank of Minnesota (</a:t>
            </a:r>
            <a:r>
              <a:rPr lang="en-US" sz="1800" b="1" dirty="0">
                <a:effectLst/>
                <a:ea typeface="Aptos" panose="020B0004020202020204" pitchFamily="34" charset="0"/>
                <a:cs typeface="Times New Roman" panose="02020603050405020304" pitchFamily="18" charset="0"/>
              </a:rPr>
              <a:t>HF 1158-Hicks</a:t>
            </a:r>
            <a:r>
              <a:rPr lang="en-US" sz="1800" dirty="0">
                <a:effectLst/>
                <a:ea typeface="Aptos" panose="020B0004020202020204" pitchFamily="34" charset="0"/>
                <a:cs typeface="Times New Roman" panose="02020603050405020304" pitchFamily="18" charset="0"/>
              </a:rPr>
              <a:t>)</a:t>
            </a:r>
          </a:p>
          <a:p>
            <a:r>
              <a:rPr lang="en-US" sz="1800" b="0" i="0" u="none" strike="noStrike" baseline="0" dirty="0">
                <a:solidFill>
                  <a:srgbClr val="000000"/>
                </a:solidFill>
              </a:rPr>
              <a:t>Prohibits Great Start Compensation Payments Program payments </a:t>
            </a:r>
            <a:r>
              <a:rPr lang="en-US" sz="1800" b="1" i="0" u="none" strike="noStrike" baseline="0" dirty="0">
                <a:solidFill>
                  <a:srgbClr val="000000"/>
                </a:solidFill>
              </a:rPr>
              <a:t>from being increased by ten percent </a:t>
            </a:r>
            <a:r>
              <a:rPr lang="en-US" sz="1800" b="0" i="0" u="none" strike="noStrike" baseline="0" dirty="0">
                <a:solidFill>
                  <a:srgbClr val="000000"/>
                </a:solidFill>
              </a:rPr>
              <a:t>for specified child care programs</a:t>
            </a:r>
            <a:r>
              <a:rPr lang="en-US" sz="1800" dirty="0">
                <a:solidFill>
                  <a:srgbClr val="000000"/>
                </a:solidFill>
              </a:rPr>
              <a:t> (no bill)</a:t>
            </a:r>
          </a:p>
          <a:p>
            <a:pPr>
              <a:lnSpc>
                <a:spcPct val="100000"/>
              </a:lnSpc>
            </a:pPr>
            <a:r>
              <a:rPr lang="en-US" sz="1800" b="0" i="0" u="none" strike="noStrike" baseline="0" dirty="0">
                <a:solidFill>
                  <a:srgbClr val="000000"/>
                </a:solidFill>
              </a:rPr>
              <a:t>Directs the commissioner to amend rules regarding when </a:t>
            </a:r>
            <a:r>
              <a:rPr lang="en-US" sz="1800" b="1" i="0" u="none" strike="noStrike" baseline="0" dirty="0">
                <a:solidFill>
                  <a:srgbClr val="000000"/>
                </a:solidFill>
              </a:rPr>
              <a:t>a caregiver’s child may be excluded </a:t>
            </a:r>
            <a:r>
              <a:rPr lang="en-US" sz="1800" b="0" i="0" u="none" strike="noStrike" baseline="0" dirty="0">
                <a:solidFill>
                  <a:srgbClr val="000000"/>
                </a:solidFill>
              </a:rPr>
              <a:t>for purposes of determining a family child care provider’s licensed capacity</a:t>
            </a:r>
            <a:r>
              <a:rPr lang="en-US" sz="1800" dirty="0">
                <a:solidFill>
                  <a:srgbClr val="000000"/>
                </a:solidFill>
              </a:rPr>
              <a:t> (</a:t>
            </a:r>
            <a:r>
              <a:rPr lang="en-US" sz="1800" b="1" dirty="0">
                <a:solidFill>
                  <a:srgbClr val="000000"/>
                </a:solidFill>
              </a:rPr>
              <a:t>HF 655- Zeleznikar</a:t>
            </a:r>
            <a:r>
              <a:rPr lang="en-US" sz="1800" dirty="0">
                <a:solidFill>
                  <a:srgbClr val="000000"/>
                </a:solidFill>
              </a:rPr>
              <a:t>)</a:t>
            </a:r>
          </a:p>
          <a:p>
            <a:pPr>
              <a:lnSpc>
                <a:spcPct val="100000"/>
              </a:lnSpc>
            </a:pPr>
            <a:r>
              <a:rPr lang="en-US" sz="1800" b="1" i="0" u="none" strike="noStrike" baseline="0" dirty="0">
                <a:solidFill>
                  <a:srgbClr val="000000"/>
                </a:solidFill>
              </a:rPr>
              <a:t>Variances </a:t>
            </a:r>
            <a:r>
              <a:rPr lang="en-US" sz="1800" b="0" i="0" u="none" strike="noStrike" baseline="0" dirty="0">
                <a:solidFill>
                  <a:srgbClr val="000000"/>
                </a:solidFill>
              </a:rPr>
              <a:t>for licensed capacity in child care programs are required if the program’s indoor space is </a:t>
            </a:r>
            <a:r>
              <a:rPr lang="en-US" sz="1800" b="1" i="0" u="none" strike="noStrike" baseline="0" dirty="0">
                <a:solidFill>
                  <a:srgbClr val="000000"/>
                </a:solidFill>
              </a:rPr>
              <a:t>within 100 feet </a:t>
            </a:r>
            <a:r>
              <a:rPr lang="en-US" sz="1800" b="0" i="0" u="none" strike="noStrike" baseline="0" dirty="0">
                <a:solidFill>
                  <a:srgbClr val="000000"/>
                </a:solidFill>
              </a:rPr>
              <a:t>of what is required and the state fire marshal approves the variance (</a:t>
            </a:r>
            <a:r>
              <a:rPr lang="en-US" sz="1800" b="1" dirty="0">
                <a:effectLst/>
                <a:ea typeface="Cambria" panose="02040503050406030204" pitchFamily="18" charset="0"/>
                <a:cs typeface="Times New Roman" panose="02020603050405020304" pitchFamily="18" charset="0"/>
              </a:rPr>
              <a:t>HF 655-Zeleznikar)</a:t>
            </a:r>
            <a:r>
              <a:rPr lang="en-US" sz="1800" b="0" i="0" u="none" strike="noStrike" baseline="0" dirty="0">
                <a:solidFill>
                  <a:srgbClr val="000000"/>
                </a:solidFill>
              </a:rPr>
              <a:t> </a:t>
            </a:r>
          </a:p>
          <a:p>
            <a:endParaRPr lang="en-US" sz="1800" dirty="0">
              <a:solidFill>
                <a:srgbClr val="000000"/>
              </a:solidFill>
            </a:endParaRPr>
          </a:p>
          <a:p>
            <a:endParaRPr lang="en-US" sz="1800" dirty="0">
              <a:solidFill>
                <a:srgbClr val="000000"/>
              </a:solidFill>
            </a:endParaRPr>
          </a:p>
          <a:p>
            <a:endParaRPr lang="en-US" sz="1800" b="0" i="0" u="none" strike="noStrike" baseline="0" dirty="0">
              <a:solidFill>
                <a:srgbClr val="000000"/>
              </a:solidFill>
            </a:endParaRPr>
          </a:p>
        </p:txBody>
      </p:sp>
    </p:spTree>
    <p:extLst>
      <p:ext uri="{BB962C8B-B14F-4D97-AF65-F5344CB8AC3E}">
        <p14:creationId xmlns:p14="http://schemas.microsoft.com/office/powerpoint/2010/main" val="2910207802"/>
      </p:ext>
    </p:extLst>
  </p:cSld>
  <p:clrMapOvr>
    <a:masterClrMapping/>
  </p:clrMapOvr>
</p:sld>
</file>

<file path=ppt/theme/theme1.xml><?xml version="1.0" encoding="utf-8"?>
<a:theme xmlns:a="http://schemas.openxmlformats.org/drawingml/2006/main" name="ModOverlayVTI">
  <a:themeElements>
    <a:clrScheme name="Custom 50">
      <a:dk1>
        <a:sysClr val="windowText" lastClr="000000"/>
      </a:dk1>
      <a:lt1>
        <a:srgbClr val="F4F2EC"/>
      </a:lt1>
      <a:dk2>
        <a:srgbClr val="09283F"/>
      </a:dk2>
      <a:lt2>
        <a:srgbClr val="FFFFFF"/>
      </a:lt2>
      <a:accent1>
        <a:srgbClr val="3C9A8F"/>
      </a:accent1>
      <a:accent2>
        <a:srgbClr val="18818C"/>
      </a:accent2>
      <a:accent3>
        <a:srgbClr val="800A2F"/>
      </a:accent3>
      <a:accent4>
        <a:srgbClr val="F6635C"/>
      </a:accent4>
      <a:accent5>
        <a:srgbClr val="F48E7C"/>
      </a:accent5>
      <a:accent6>
        <a:srgbClr val="DA9D16"/>
      </a:accent6>
      <a:hlink>
        <a:srgbClr val="ED621D"/>
      </a:hlink>
      <a:folHlink>
        <a:srgbClr val="A18A6D"/>
      </a:folHlink>
    </a:clrScheme>
    <a:fontScheme name="Elephant Arial Nova Light">
      <a:majorFont>
        <a:latin typeface="Elephant"/>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OverlayVTI" id="{85202D65-63D3-4793-A090-FA8DF18DC0BE}" vid="{91924FCD-E846-48AE-B233-F25A78D18B8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B5D1AAC7CB1B14682139C96C2D9FCD8" ma:contentTypeVersion="5" ma:contentTypeDescription="Create a new document." ma:contentTypeScope="" ma:versionID="fa52b10069f1f6cafad28fe9c9104b7a">
  <xsd:schema xmlns:xsd="http://www.w3.org/2001/XMLSchema" xmlns:xs="http://www.w3.org/2001/XMLSchema" xmlns:p="http://schemas.microsoft.com/office/2006/metadata/properties" xmlns:ns3="70dd99ea-09b0-4441-a308-94b4877598c3" xmlns:ns4="c6fb3a93-5580-48b2-90c6-c2d1b3fbe3ba" targetNamespace="http://schemas.microsoft.com/office/2006/metadata/properties" ma:root="true" ma:fieldsID="c682d9dae1d1503263499978b2a9e090" ns3:_="" ns4:_="">
    <xsd:import namespace="70dd99ea-09b0-4441-a308-94b4877598c3"/>
    <xsd:import namespace="c6fb3a93-5580-48b2-90c6-c2d1b3fbe3b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d99ea-09b0-4441-a308-94b4877598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6fb3a93-5580-48b2-90c6-c2d1b3fbe3b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FCB19BC-A0B2-40BD-BCBF-951511345187}">
  <ds:schemaRefs>
    <ds:schemaRef ds:uri="http://schemas.microsoft.com/sharepoint/v3/contenttype/forms"/>
  </ds:schemaRefs>
</ds:datastoreItem>
</file>

<file path=customXml/itemProps2.xml><?xml version="1.0" encoding="utf-8"?>
<ds:datastoreItem xmlns:ds="http://schemas.openxmlformats.org/officeDocument/2006/customXml" ds:itemID="{1895DD73-E5A3-42CC-ABCD-275F9C2D7D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d99ea-09b0-4441-a308-94b4877598c3"/>
    <ds:schemaRef ds:uri="c6fb3a93-5580-48b2-90c6-c2d1b3fbe3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D79006D-D376-4D44-8E9C-0353D8A695A3}">
  <ds:schemaRefs>
    <ds:schemaRef ds:uri="http://purl.org/dc/elements/1.1/"/>
    <ds:schemaRef ds:uri="c6fb3a93-5580-48b2-90c6-c2d1b3fbe3ba"/>
    <ds:schemaRef ds:uri="http://schemas.microsoft.com/office/2006/metadata/properties"/>
    <ds:schemaRef ds:uri="70dd99ea-09b0-4441-a308-94b4877598c3"/>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Mod overlay</Template>
  <TotalTime>17504</TotalTime>
  <Words>1466</Words>
  <Application>Microsoft Office PowerPoint</Application>
  <PresentationFormat>Widescreen</PresentationFormat>
  <Paragraphs>107</Paragraphs>
  <Slides>15</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Aptos</vt:lpstr>
      <vt:lpstr>Arial</vt:lpstr>
      <vt:lpstr>Arial Nova Light</vt:lpstr>
      <vt:lpstr>Calibri</vt:lpstr>
      <vt:lpstr>Cambria</vt:lpstr>
      <vt:lpstr>Courier New</vt:lpstr>
      <vt:lpstr>Elephant</vt:lpstr>
      <vt:lpstr>Times New Roman</vt:lpstr>
      <vt:lpstr>ModOverlayVTI</vt:lpstr>
      <vt:lpstr> </vt:lpstr>
      <vt:lpstr>Omnibus bills and funding targets</vt:lpstr>
      <vt:lpstr>House Children &amp; Families Omnibus Bill- HF 2436 Funding items</vt:lpstr>
      <vt:lpstr>Senate Health &amp; Human Services Omnibus  Bill Funding items</vt:lpstr>
      <vt:lpstr>Both bills CCAP compliance –(HF 2436/SF 2705)</vt:lpstr>
      <vt:lpstr>Both bills DCYF Budget Bill- HF 2436/SF 2705</vt:lpstr>
      <vt:lpstr>Both bills OIG bill- HF 2191/SF 2507</vt:lpstr>
      <vt:lpstr> Both bills Other member bills </vt:lpstr>
      <vt:lpstr>House Children &amp; Families Omnibus Bill House bills only</vt:lpstr>
      <vt:lpstr>House Children &amp; Families Omnibus bill Camera legislation (HF 1916-West)</vt:lpstr>
      <vt:lpstr>House Children &amp; Families Omnibus Bill HF 2617-Coulter</vt:lpstr>
      <vt:lpstr>Senate Health &amp; Human Services Omnibus Bill  Senate bills only</vt:lpstr>
      <vt:lpstr>Other bills</vt:lpstr>
      <vt:lpstr>Next steps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Cohort 15</dc:title>
  <dc:creator>Nicolette Graf</dc:creator>
  <cp:lastModifiedBy>Ann McCully</cp:lastModifiedBy>
  <cp:revision>124</cp:revision>
  <cp:lastPrinted>2023-02-02T22:52:42Z</cp:lastPrinted>
  <dcterms:created xsi:type="dcterms:W3CDTF">2021-08-11T18:50:15Z</dcterms:created>
  <dcterms:modified xsi:type="dcterms:W3CDTF">2025-04-15T15:03:43Z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0x010100BB5D1AAC7CB1B14682139C96C2D9FCD8</vt:lpwstr>
  </property>
</Properties>
</file>