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6"/>
  </p:notesMasterIdLst>
  <p:handoutMasterIdLst>
    <p:handoutMasterId r:id="rId17"/>
  </p:handoutMasterIdLst>
  <p:sldIdLst>
    <p:sldId id="408" r:id="rId5"/>
    <p:sldId id="432" r:id="rId6"/>
    <p:sldId id="425" r:id="rId7"/>
    <p:sldId id="416" r:id="rId8"/>
    <p:sldId id="426" r:id="rId9"/>
    <p:sldId id="427" r:id="rId10"/>
    <p:sldId id="428" r:id="rId11"/>
    <p:sldId id="429" r:id="rId12"/>
    <p:sldId id="431" r:id="rId13"/>
    <p:sldId id="430" r:id="rId14"/>
    <p:sldId id="411"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564B4A-4C74-3E38-6D26-98C3F1251802}" name="Swenson-Klatt, Deb L (DHS)" initials="SKDL(" userId="S::Deb.Swenson-Klatt@state.mn.us::78fe2a60-6931-4d0a-ab81-00bb4ded001b" providerId="AD"/>
  <p188:author id="{013C028D-720E-D699-BDF1-F4D9B146C29B}" name="Blair-Paladino, Rachel (She/Her/Hers) (DHS)" initials="BPR((" userId="S::Rachel.Blair-Paladino@state.mn.us::46e05fde-dd24-4f7d-b68c-70c08ec1da55" providerId="AD"/>
  <p188:author id="{AE2403B6-8A66-7BF0-3F05-0DCAA850EAA6}" name="Milgrom, Marsha L (DHS)" initials="MML(" userId="S::Marsha.L.Milgrom@state.mn.us::49762971-7bad-450d-8e1b-59b903e130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865"/>
    <a:srgbClr val="78BE21"/>
    <a:srgbClr val="E8E8E8"/>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59" autoAdjust="0"/>
    <p:restoredTop sz="89667" autoAdjust="0"/>
  </p:normalViewPr>
  <p:slideViewPr>
    <p:cSldViewPr snapToGrid="0">
      <p:cViewPr varScale="1">
        <p:scale>
          <a:sx n="23" d="100"/>
          <a:sy n="23" d="100"/>
        </p:scale>
        <p:origin x="970" y="4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5/21/2024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5/21/2024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4092602"/>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2" name="Title 2"/>
          <p:cNvSpPr>
            <a:spLocks noGrp="1"/>
          </p:cNvSpPr>
          <p:nvPr>
            <p:ph type="ctrTitle" hasCustomPrompt="1"/>
          </p:nvPr>
        </p:nvSpPr>
        <p:spPr bwMode="white">
          <a:xfrm>
            <a:off x="266700" y="4092602"/>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6"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solidFill>
                  <a:schemeClr val="tx2"/>
                </a:solidFill>
              </a:defRPr>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5/21/2024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2"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520" y="970845"/>
            <a:ext cx="6468960" cy="2245959"/>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black">
          <a:xfrm>
            <a:off x="838200" y="6356350"/>
            <a:ext cx="1358590" cy="365125"/>
          </a:xfrm>
        </p:spPr>
        <p:txBody>
          <a:bodyPr/>
          <a:lstStyle/>
          <a:p>
            <a:fld id="{66C283A4-7960-4BFD-B3A5-A2CC5BB2A473}" type="datetime1">
              <a:rPr lang="en-US" smtClean="0"/>
              <a:t>5/21/2024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5/21/2024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5/21/2024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5/21/2024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5/21/2024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tx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5/21/2024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5/21/2024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9" name="Date Placeholder 4"/>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5/21/2024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6"/>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11"/>
          <p:cNvSpPr>
            <a:spLocks noGrp="1"/>
          </p:cNvSpPr>
          <p:nvPr>
            <p:ph type="dt" sz="half" idx="10"/>
          </p:nvPr>
        </p:nvSpPr>
        <p:spPr bwMode="black"/>
        <p:txBody>
          <a:bodyPr/>
          <a:lstStyle/>
          <a:p>
            <a:fld id="{936DB2D6-5DF4-4264-A4A1-7D3EAF38D255}" type="datetime1">
              <a:rPr lang="en-US" smtClean="0"/>
              <a:t>5/21/2024</a:t>
            </a:fld>
            <a:endParaRPr lang="en-US" dirty="0"/>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9"/>
          <p:cNvSpPr>
            <a:spLocks noGrp="1"/>
          </p:cNvSpPr>
          <p:nvPr>
            <p:ph type="dt" sz="half" idx="10"/>
          </p:nvPr>
        </p:nvSpPr>
        <p:spPr bwMode="black"/>
        <p:txBody>
          <a:bodyPr/>
          <a:lstStyle/>
          <a:p>
            <a:fld id="{936DB2D6-5DF4-4264-A4A1-7D3EAF38D255}" type="datetime1">
              <a:rPr lang="en-US" smtClean="0"/>
              <a:t>5/21/2024</a:t>
            </a:fld>
            <a:endParaRPr lang="en-US" dirty="0"/>
          </a:p>
        </p:txBody>
      </p:sp>
      <p:sp>
        <p:nvSpPr>
          <p:cNvPr id="19"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5/21/2024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819" y="970845"/>
            <a:ext cx="6468361" cy="2245959"/>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11"/>
          <p:cNvSpPr>
            <a:spLocks noGrp="1"/>
          </p:cNvSpPr>
          <p:nvPr>
            <p:ph type="dt" sz="half" idx="10"/>
          </p:nvPr>
        </p:nvSpPr>
        <p:spPr bwMode="black"/>
        <p:txBody>
          <a:bodyPr/>
          <a:lstStyle/>
          <a:p>
            <a:fld id="{8DC79626-CE5A-4834-975C-E7305BA2E281}" type="datetime1">
              <a:rPr lang="en-US" smtClean="0"/>
              <a:t>5/21/2024</a:t>
            </a:fld>
            <a:endParaRPr lang="en-US" dirty="0"/>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7"/>
          <p:cNvSpPr>
            <a:spLocks noGrp="1"/>
          </p:cNvSpPr>
          <p:nvPr>
            <p:ph type="dt" sz="half" idx="10"/>
          </p:nvPr>
        </p:nvSpPr>
        <p:spPr bwMode="black"/>
        <p:txBody>
          <a:bodyPr/>
          <a:lstStyle/>
          <a:p>
            <a:fld id="{7F519661-29C3-4FE0-9FC3-375A85A42C46}" type="datetime1">
              <a:rPr lang="en-US" smtClean="0"/>
              <a:t>5/21/2024</a:t>
            </a:fld>
            <a:endParaRPr lang="en-US" dirty="0"/>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11"/>
          <p:cNvSpPr>
            <a:spLocks noGrp="1"/>
          </p:cNvSpPr>
          <p:nvPr>
            <p:ph type="dt" sz="half" idx="10"/>
          </p:nvPr>
        </p:nvSpPr>
        <p:spPr bwMode="black"/>
        <p:txBody>
          <a:bodyPr/>
          <a:lstStyle/>
          <a:p>
            <a:fld id="{4B4EEDC6-36CA-4209-B482-2ED76AA0BF08}" type="datetime1">
              <a:rPr lang="en-US" smtClean="0"/>
              <a:t>5/21/2024</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9"/>
          <p:cNvSpPr>
            <a:spLocks noGrp="1"/>
          </p:cNvSpPr>
          <p:nvPr>
            <p:ph type="dt" sz="half" idx="10"/>
          </p:nvPr>
        </p:nvSpPr>
        <p:spPr bwMode="black"/>
        <p:txBody>
          <a:bodyPr/>
          <a:lstStyle/>
          <a:p>
            <a:fld id="{4B4EEDC6-36CA-4209-B482-2ED76AA0BF08}" type="datetime1">
              <a:rPr lang="en-US" smtClean="0"/>
              <a:t>5/21/2024</a:t>
            </a:fld>
            <a:endParaRPr lang="en-US" dirty="0"/>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11"/>
          <p:cNvSpPr>
            <a:spLocks noGrp="1"/>
          </p:cNvSpPr>
          <p:nvPr>
            <p:ph type="dt" sz="half" idx="10"/>
          </p:nvPr>
        </p:nvSpPr>
        <p:spPr bwMode="black"/>
        <p:txBody>
          <a:bodyPr/>
          <a:lstStyle/>
          <a:p>
            <a:fld id="{1815FB38-58F3-410A-8DA4-4B706967601F}" type="datetime1">
              <a:rPr lang="en-US" smtClean="0"/>
              <a:t>5/21/2024</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7"/>
          <p:cNvSpPr>
            <a:spLocks noGrp="1"/>
          </p:cNvSpPr>
          <p:nvPr>
            <p:ph type="dt" sz="half" idx="10"/>
          </p:nvPr>
        </p:nvSpPr>
        <p:spPr bwMode="black"/>
        <p:txBody>
          <a:bodyPr/>
          <a:lstStyle/>
          <a:p>
            <a:fld id="{0366E0EA-2D80-452F-9963-33FA7A36BC09}" type="datetime1">
              <a:rPr lang="en-US" smtClean="0"/>
              <a:t>5/21/2024</a:t>
            </a:fld>
            <a:endParaRPr lang="en-US" dirty="0"/>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9"/>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20" name="Date Placeholder 13"/>
          <p:cNvSpPr>
            <a:spLocks noGrp="1"/>
          </p:cNvSpPr>
          <p:nvPr>
            <p:ph type="dt" sz="half" idx="10"/>
          </p:nvPr>
        </p:nvSpPr>
        <p:spPr bwMode="black">
          <a:xfrm>
            <a:off x="838200" y="6356350"/>
            <a:ext cx="1358590" cy="365125"/>
          </a:xfrm>
        </p:spPr>
        <p:txBody>
          <a:bodyPr/>
          <a:lstStyle/>
          <a:p>
            <a:fld id="{1815FB38-58F3-410A-8DA4-4B706967601F}" type="datetime1">
              <a:rPr lang="en-US" smtClean="0"/>
              <a:t>5/21/2024</a:t>
            </a:fld>
            <a:endParaRPr lang="en-US" dirty="0"/>
          </a:p>
        </p:txBody>
      </p:sp>
      <p:sp>
        <p:nvSpPr>
          <p:cNvPr id="21" name="Footer Placeholder 1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22" name="Slide Number Placeholder 1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pic>
        <p:nvPicPr>
          <p:cNvPr id="10" name="Picture 5"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5" y="5690768"/>
            <a:ext cx="3200400" cy="1111147"/>
          </a:xfrm>
          <a:prstGeom prst="rect">
            <a:avLst/>
          </a:prstGeom>
        </p:spPr>
      </p:pic>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5/21/2024</a:t>
            </a:fld>
            <a:endParaRPr lang="en-US" dirty="0"/>
          </a:p>
        </p:txBody>
      </p:sp>
      <p:sp>
        <p:nvSpPr>
          <p:cNvPr id="7"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2"/>
          </p:nvPr>
        </p:nvSpPr>
        <p:spPr bwMode="black">
          <a:xfrm>
            <a:off x="838200" y="6356350"/>
            <a:ext cx="1358590" cy="365125"/>
          </a:xfrm>
        </p:spPr>
        <p:txBody>
          <a:bodyPr/>
          <a:lstStyle/>
          <a:p>
            <a:fld id="{5D76A200-3168-4D33-A718-3974884CE863}" type="datetime1">
              <a:rPr lang="en-US" smtClean="0"/>
              <a:t>5/21/2024</a:t>
            </a:fld>
            <a:endParaRPr lang="en-US" dirty="0"/>
          </a:p>
        </p:txBody>
      </p:sp>
      <p:sp>
        <p:nvSpPr>
          <p:cNvPr id="7"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7"/>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5/21/2024</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endParaRPr lang="en-US" dirty="0"/>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p>
            <a:fld id="{9A198C9B-0587-4A1E-9E03-E4C9FE222F08}" type="datetime1">
              <a:rPr lang="en-US" smtClean="0"/>
              <a:t>5/21/2024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5/21/2024</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dirty="0"/>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5/21/2024</a:t>
            </a:fld>
            <a:endParaRPr lang="en-US" dirty="0"/>
          </a:p>
        </p:txBody>
      </p:sp>
      <p:sp>
        <p:nvSpPr>
          <p:cNvPr id="9" name="Footer Placeholder 7"/>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tx1"/>
                </a:solidFill>
              </a:rPr>
              <a:t>|</a:t>
            </a:r>
            <a:r>
              <a:rPr lang="en-US" dirty="0"/>
              <a:t> mn.gov/</a:t>
            </a:r>
            <a:r>
              <a:rPr lang="en-US" dirty="0" err="1"/>
              <a:t>websiteurl</a:t>
            </a:r>
            <a:endParaRPr lang="en-US" dirty="0"/>
          </a:p>
        </p:txBody>
      </p:sp>
      <p:sp>
        <p:nvSpPr>
          <p:cNvPr id="11" name="Slide Number Placeholder 8"/>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5/21/2024</a:t>
            </a:fld>
            <a:endParaRPr lang="en-US" dirty="0"/>
          </a:p>
        </p:txBody>
      </p:sp>
      <p:sp>
        <p:nvSpPr>
          <p:cNvPr id="9"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5/21/2024</a:t>
            </a:fld>
            <a:endParaRPr lang="en-US" dirty="0"/>
          </a:p>
        </p:txBody>
      </p:sp>
      <p:sp>
        <p:nvSpPr>
          <p:cNvPr id="18"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5/21/2024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5"/>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5/21/2024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34033"/>
            <a:ext cx="3200400" cy="1111147"/>
          </a:xfrm>
          <a:prstGeom prst="rect">
            <a:avLst/>
          </a:prstGeom>
        </p:spPr>
      </p:pic>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dirty="0"/>
              <a:t>Make a secondary statement here.</a:t>
            </a:r>
          </a:p>
        </p:txBody>
      </p:sp>
      <p:sp>
        <p:nvSpPr>
          <p:cNvPr id="3" name="Date Placeholder 4"/>
          <p:cNvSpPr>
            <a:spLocks noGrp="1"/>
          </p:cNvSpPr>
          <p:nvPr>
            <p:ph type="dt" sz="half" idx="10"/>
          </p:nvPr>
        </p:nvSpPr>
        <p:spPr bwMode="black"/>
        <p:txBody>
          <a:bodyPr/>
          <a:lstStyle/>
          <a:p>
            <a:fld id="{466A75E6-E45B-4C5D-981E-7C8ED0C72F5D}" type="datetime1">
              <a:rPr lang="en-US" smtClean="0"/>
              <a:t>5/21/2024</a:t>
            </a:fld>
            <a:endParaRPr lang="en-US" dirty="0"/>
          </a:p>
        </p:txBody>
      </p:sp>
      <p:sp>
        <p:nvSpPr>
          <p:cNvPr id="5" name="Footer Placeholder 5"/>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6"/>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5/21/2024</a:t>
            </a:fld>
            <a:endParaRPr lang="en-US" dirty="0"/>
          </a:p>
        </p:txBody>
      </p:sp>
      <p:sp>
        <p:nvSpPr>
          <p:cNvPr id="5" name="Footer Placeholder 5"/>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6"/>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5/21/2024</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7"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5/21/2024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5/21/2024</a:t>
            </a:fld>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dirty="0"/>
          </a:p>
        </p:txBody>
      </p:sp>
    </p:spTree>
    <p:extLst>
      <p:ext uri="{BB962C8B-B14F-4D97-AF65-F5344CB8AC3E}">
        <p14:creationId xmlns:p14="http://schemas.microsoft.com/office/powerpoint/2010/main" val="4644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p>
            <a:fld id="{824D5D47-1752-4D84-8BFB-C2F71A34C932}" type="datetime1">
              <a:rPr lang="en-US" smtClean="0"/>
              <a:t>5/21/2024</a:t>
            </a:fld>
            <a:endParaRPr lang="en-US" dirty="0"/>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7C198DD1-C477-482D-A126-3FBDD1778E48}" type="datetime1">
              <a:rPr lang="en-US" smtClean="0"/>
              <a:t>5/21/2024</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4"/>
          <p:cNvSpPr>
            <a:spLocks noGrp="1"/>
          </p:cNvSpPr>
          <p:nvPr>
            <p:ph type="dt" sz="half" idx="10"/>
          </p:nvPr>
        </p:nvSpPr>
        <p:spPr bwMode="black"/>
        <p:txBody>
          <a:bodyPr/>
          <a:lstStyle/>
          <a:p>
            <a:fld id="{9A198C9B-0587-4A1E-9E03-E4C9FE222F08}" type="datetime1">
              <a:rPr lang="en-US" smtClean="0"/>
              <a:t>5/21/2024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5485A5BA-A5F9-4138-9E4B-FFD626F6437A}" type="datetime1">
              <a:rPr lang="en-US" smtClean="0"/>
              <a:t>5/21/2024</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5/21/2024</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 id="2147483831" r:id="rId5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Minnesota State Capitol Building in Saint Paul">
            <a:extLst>
              <a:ext uri="{FF2B5EF4-FFF2-40B4-BE49-F238E27FC236}">
                <a16:creationId xmlns:a16="http://schemas.microsoft.com/office/drawing/2014/main" id="{9A6A93DD-9566-5ED3-D826-071885C5A8A8}"/>
              </a:ext>
            </a:extLst>
          </p:cNvPr>
          <p:cNvPicPr>
            <a:picLocks noGrp="1" noChangeAspect="1" noChangeArrowheads="1"/>
          </p:cNvPicPr>
          <p:nvPr>
            <p:ph type="pic" sz="quarter" idx="13"/>
          </p:nvPr>
        </p:nvPicPr>
        <p:blipFill rotWithShape="1">
          <a:blip r:embed="rId2">
            <a:extLst>
              <a:ext uri="{28A0092B-C50C-407E-A947-70E740481C1C}">
                <a14:useLocalDpi xmlns:a14="http://schemas.microsoft.com/office/drawing/2010/main" val="0"/>
              </a:ext>
            </a:extLst>
          </a:blip>
          <a:srcRect t="7865" b="7865"/>
          <a:stretch/>
        </p:blipFill>
        <p:spPr bwMode="auto">
          <a:xfrm>
            <a:off x="20" y="10"/>
            <a:ext cx="12191980" cy="6857990"/>
          </a:xfrm>
          <a:prstGeom prst="rect">
            <a:avLst/>
          </a:prstGeom>
          <a:solidFill>
            <a:srgbClr val="FFFFFF"/>
          </a:solidFill>
        </p:spPr>
      </p:pic>
      <p:sp>
        <p:nvSpPr>
          <p:cNvPr id="4" name="Title 3">
            <a:extLst>
              <a:ext uri="{FF2B5EF4-FFF2-40B4-BE49-F238E27FC236}">
                <a16:creationId xmlns:a16="http://schemas.microsoft.com/office/drawing/2014/main" id="{AC949152-8931-0CF6-72EE-799EFAE16F74}"/>
              </a:ext>
            </a:extLst>
          </p:cNvPr>
          <p:cNvSpPr>
            <a:spLocks noGrp="1"/>
          </p:cNvSpPr>
          <p:nvPr>
            <p:ph type="title"/>
          </p:nvPr>
        </p:nvSpPr>
        <p:spPr>
          <a:xfrm>
            <a:off x="6304108" y="685800"/>
            <a:ext cx="5486400" cy="5486400"/>
          </a:xfrm>
        </p:spPr>
        <p:txBody>
          <a:bodyPr anchor="ctr">
            <a:normAutofit/>
          </a:bodyPr>
          <a:lstStyle/>
          <a:p>
            <a:r>
              <a:rPr lang="en-US" dirty="0"/>
              <a:t>Child Care Legislation-  2024 session</a:t>
            </a:r>
            <a:br>
              <a:rPr lang="en-US" dirty="0"/>
            </a:br>
            <a:r>
              <a:rPr lang="en-US" sz="2400" dirty="0"/>
              <a:t>as of 5/10/2024</a:t>
            </a:r>
          </a:p>
        </p:txBody>
      </p:sp>
    </p:spTree>
    <p:extLst>
      <p:ext uri="{BB962C8B-B14F-4D97-AF65-F5344CB8AC3E}">
        <p14:creationId xmlns:p14="http://schemas.microsoft.com/office/powerpoint/2010/main" val="387423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a:xfrm>
            <a:off x="838200" y="125695"/>
            <a:ext cx="10515600" cy="813068"/>
          </a:xfrm>
        </p:spPr>
        <p:txBody>
          <a:bodyPr>
            <a:normAutofit fontScale="90000"/>
          </a:bodyPr>
          <a:lstStyle/>
          <a:p>
            <a:pPr algn="l"/>
            <a:br>
              <a:rPr lang="en-US" sz="3600" kern="100" dirty="0">
                <a:effectLst/>
                <a:latin typeface="Aptos" panose="020B0004020202020204" pitchFamily="34" charset="0"/>
                <a:ea typeface="Aptos" panose="020B0004020202020204" pitchFamily="34" charset="0"/>
                <a:cs typeface="Times New Roman" panose="02020603050405020304" pitchFamily="18" charset="0"/>
              </a:rPr>
            </a:br>
            <a:r>
              <a:rPr lang="en-US" sz="3600" b="1" kern="100" dirty="0">
                <a:effectLst/>
                <a:latin typeface="Aptos" panose="020B0004020202020204" pitchFamily="34" charset="0"/>
                <a:ea typeface="Aptos" panose="020B0004020202020204" pitchFamily="34" charset="0"/>
                <a:cs typeface="Times New Roman" panose="02020603050405020304" pitchFamily="18" charset="0"/>
              </a:rPr>
              <a:t>Omnibus Agriculture bill- </a:t>
            </a:r>
            <a:r>
              <a:rPr lang="en-US" b="1" kern="100" dirty="0">
                <a:latin typeface="Aptos" panose="020B0004020202020204" pitchFamily="34" charset="0"/>
                <a:ea typeface="Aptos" panose="020B0004020202020204" pitchFamily="34" charset="0"/>
                <a:cs typeface="Times New Roman" panose="02020603050405020304" pitchFamily="18" charset="0"/>
              </a:rPr>
              <a:t>SF 4942</a:t>
            </a:r>
            <a:br>
              <a:rPr lang="en-US" sz="36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latin typeface="Aptos" panose="020B0004020202020204" pitchFamily="34" charset="0"/>
            </a:endParaRP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p:txBody>
          <a:bodyPr>
            <a:normAutofit/>
          </a:bodyPr>
          <a:lstStyle/>
          <a:p>
            <a:pPr marL="0" indent="0">
              <a:lnSpc>
                <a:spcPct val="107000"/>
              </a:lnSpc>
              <a:spcBef>
                <a:spcPts val="0"/>
              </a:spcBef>
              <a:spcAft>
                <a:spcPts val="0"/>
              </a:spcAft>
              <a:buNone/>
            </a:pPr>
            <a:endParaRPr lang="en-US"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01B04BD-1710-A143-5541-FC4A4AB87358}"/>
              </a:ext>
            </a:extLst>
          </p:cNvPr>
          <p:cNvSpPr txBox="1"/>
          <p:nvPr/>
        </p:nvSpPr>
        <p:spPr>
          <a:xfrm>
            <a:off x="457200" y="1527551"/>
            <a:ext cx="11034793" cy="4131259"/>
          </a:xfrm>
          <a:prstGeom prst="rect">
            <a:avLst/>
          </a:prstGeom>
          <a:noFill/>
        </p:spPr>
        <p:txBody>
          <a:bodyPr wrap="square">
            <a:spAutoFit/>
          </a:bodyPr>
          <a:lstStyle/>
          <a:p>
            <a:pPr>
              <a:lnSpc>
                <a:spcPct val="107000"/>
              </a:lnSpc>
              <a:spcBef>
                <a:spcPts val="0"/>
              </a:spcBef>
              <a:spcAft>
                <a:spcPts val="0"/>
              </a:spcAft>
            </a:pPr>
            <a:r>
              <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HF 4975 (now SF 4942)- Passed </a:t>
            </a:r>
            <a:r>
              <a:rPr lang="en-US" sz="2100"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the House floor 68-59 on 5/9. Awaiting conferees</a:t>
            </a:r>
            <a:endPar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sz="2100"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SF 4249-Passed the Senate floor 5/6 on a vote of 36-30. Awaiting conferees</a:t>
            </a:r>
            <a:endPar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sz="2000" b="1" dirty="0">
                <a:solidFill>
                  <a:schemeClr val="tx1"/>
                </a:solidFill>
                <a:latin typeface="Aptos" panose="020B0004020202020204" pitchFamily="34" charset="0"/>
              </a:rPr>
              <a:t>HF 4163 (Norris) /SF 3528 (Gustafson) —</a:t>
            </a:r>
            <a:r>
              <a:rPr lang="en-US" sz="2000" dirty="0">
                <a:solidFill>
                  <a:schemeClr val="tx1"/>
                </a:solidFill>
                <a:latin typeface="Aptos" panose="020B0004020202020204" pitchFamily="34" charset="0"/>
              </a:rPr>
              <a:t>Modify farm-to-school program requirements to include child care facilities. This will provide increased access to food and the purchase of equipment and agricultural products.</a:t>
            </a:r>
          </a:p>
          <a:p>
            <a:pPr marL="0" indent="0">
              <a:lnSpc>
                <a:spcPct val="107000"/>
              </a:lnSpc>
              <a:spcBef>
                <a:spcPts val="0"/>
              </a:spcBef>
              <a:spcAft>
                <a:spcPts val="0"/>
              </a:spcAft>
              <a:buNone/>
            </a:pPr>
            <a:r>
              <a:rPr lang="en-US" sz="1600" b="1" i="1" dirty="0">
                <a:solidFill>
                  <a:srgbClr val="FF0000"/>
                </a:solidFill>
                <a:latin typeface="Aptos" panose="020B0004020202020204" pitchFamily="34" charset="0"/>
              </a:rPr>
              <a:t>Included in the House and Senate Agriculture and Rural Policy Omnibus bill. House allocation is for $1.3m in 2025, including early education and schools; Senate allocation is $100,000 specifically for early childhood education settings, including child care centers and family child care homes. </a:t>
            </a:r>
          </a:p>
          <a:p>
            <a:pPr marL="0" indent="0">
              <a:lnSpc>
                <a:spcPct val="107000"/>
              </a:lnSpc>
              <a:spcBef>
                <a:spcPts val="0"/>
              </a:spcBef>
              <a:spcAft>
                <a:spcPts val="0"/>
              </a:spcAft>
              <a:buNone/>
            </a:pPr>
            <a:endParaRPr lang="en-US" sz="1200" dirty="0">
              <a:latin typeface="Aptos" panose="020B0004020202020204" pitchFamily="34" charset="0"/>
            </a:endParaRPr>
          </a:p>
          <a:p>
            <a:pPr>
              <a:lnSpc>
                <a:spcPct val="107000"/>
              </a:lnSpc>
              <a:spcBef>
                <a:spcPts val="0"/>
              </a:spcBef>
              <a:spcAft>
                <a:spcPts val="0"/>
              </a:spcAft>
            </a:pPr>
            <a:endPar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endPar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spcAft>
                <a:spcPts val="0"/>
              </a:spcAft>
              <a:buFont typeface="Symbol" panose="05050102010706020507" pitchFamily="18" charset="2"/>
              <a:buChar char=""/>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89834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EF0D-36ED-487E-D807-F614DBDB6FCE}"/>
              </a:ext>
            </a:extLst>
          </p:cNvPr>
          <p:cNvSpPr>
            <a:spLocks noGrp="1"/>
          </p:cNvSpPr>
          <p:nvPr>
            <p:ph type="title"/>
          </p:nvPr>
        </p:nvSpPr>
        <p:spPr/>
        <p:txBody>
          <a:bodyPr/>
          <a:lstStyle/>
          <a:p>
            <a:pPr algn="l"/>
            <a:r>
              <a:rPr lang="en-US" b="1" dirty="0"/>
              <a:t>Next Steps</a:t>
            </a:r>
          </a:p>
        </p:txBody>
      </p:sp>
      <p:sp>
        <p:nvSpPr>
          <p:cNvPr id="3" name="Content Placeholder 2">
            <a:extLst>
              <a:ext uri="{FF2B5EF4-FFF2-40B4-BE49-F238E27FC236}">
                <a16:creationId xmlns:a16="http://schemas.microsoft.com/office/drawing/2014/main" id="{800AA011-D28F-9D8F-396E-0D072C16654E}"/>
              </a:ext>
            </a:extLst>
          </p:cNvPr>
          <p:cNvSpPr>
            <a:spLocks noGrp="1"/>
          </p:cNvSpPr>
          <p:nvPr>
            <p:ph idx="1"/>
          </p:nvPr>
        </p:nvSpPr>
        <p:spPr>
          <a:xfrm>
            <a:off x="838200" y="1564785"/>
            <a:ext cx="10515600" cy="4974127"/>
          </a:xfrm>
        </p:spPr>
        <p:txBody>
          <a:bodyPr>
            <a:normAutofit/>
          </a:bodyPr>
          <a:lstStyle/>
          <a:p>
            <a:pPr>
              <a:spcBef>
                <a:spcPts val="0"/>
              </a:spcBef>
              <a:spcAft>
                <a:spcPts val="0"/>
              </a:spcAft>
            </a:pPr>
            <a:r>
              <a:rPr lang="en-US" sz="2000" dirty="0">
                <a:latin typeface="Aptos" panose="020B0004020202020204" pitchFamily="34" charset="0"/>
              </a:rPr>
              <a:t>Conference Committees formed to work out differences in the House and Senate bills</a:t>
            </a:r>
          </a:p>
          <a:p>
            <a:pPr marL="0" indent="0">
              <a:spcBef>
                <a:spcPts val="0"/>
              </a:spcBef>
              <a:spcAft>
                <a:spcPts val="0"/>
              </a:spcAft>
              <a:buNone/>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Reports from the conference committees will come back to the House and Senate floor for final votes.</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 </a:t>
            </a:r>
            <a:r>
              <a:rPr lang="en-US" sz="2000" b="1" dirty="0">
                <a:latin typeface="Aptos" panose="020B0004020202020204" pitchFamily="34" charset="0"/>
              </a:rPr>
              <a:t>May 20, 2024</a:t>
            </a:r>
            <a:r>
              <a:rPr lang="en-US" sz="2000" dirty="0">
                <a:latin typeface="Aptos" panose="020B0004020202020204" pitchFamily="34" charset="0"/>
              </a:rPr>
              <a:t>, is the last day of the Legislative session as outlined in the constitution</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Bills passed up through the final day are sent to the Governor for approval or veto</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June 30, 2024, is the last day of Fiscal Year 2024 (the first year of the biennial budget). New “one-time funds” allocated would be available from July 1, 2024-June 30, 2025, unless specified. </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Since the budget for FY 2025 is already set, no budget action would be needed this session.</a:t>
            </a:r>
          </a:p>
        </p:txBody>
      </p:sp>
      <p:sp>
        <p:nvSpPr>
          <p:cNvPr id="6" name="Slide Number Placeholder 5">
            <a:extLst>
              <a:ext uri="{FF2B5EF4-FFF2-40B4-BE49-F238E27FC236}">
                <a16:creationId xmlns:a16="http://schemas.microsoft.com/office/drawing/2014/main" id="{38347EE2-CC07-F803-E278-39D00E52CC50}"/>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421621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a:xfrm>
            <a:off x="838200" y="125695"/>
            <a:ext cx="10515600" cy="813068"/>
          </a:xfrm>
        </p:spPr>
        <p:txBody>
          <a:bodyPr>
            <a:normAutofit fontScale="90000"/>
          </a:bodyPr>
          <a:lstStyle/>
          <a:p>
            <a:pPr algn="l"/>
            <a:br>
              <a:rPr lang="en-US" sz="3600" kern="100" dirty="0">
                <a:effectLst/>
                <a:latin typeface="Aptos" panose="020B0004020202020204" pitchFamily="34" charset="0"/>
                <a:ea typeface="Aptos" panose="020B0004020202020204" pitchFamily="34" charset="0"/>
                <a:cs typeface="Times New Roman" panose="02020603050405020304" pitchFamily="18" charset="0"/>
              </a:rPr>
            </a:br>
            <a:r>
              <a:rPr lang="en-US" b="1" kern="100" dirty="0">
                <a:latin typeface="Aptos" panose="020B0004020202020204" pitchFamily="34" charset="0"/>
                <a:ea typeface="Aptos" panose="020B0004020202020204" pitchFamily="34" charset="0"/>
                <a:cs typeface="Times New Roman" panose="02020603050405020304" pitchFamily="18" charset="0"/>
              </a:rPr>
              <a:t>Overview</a:t>
            </a:r>
            <a:r>
              <a:rPr lang="en-US" sz="3600" b="1" kern="100" dirty="0">
                <a:effectLst/>
                <a:latin typeface="Aptos" panose="020B0004020202020204" pitchFamily="34" charset="0"/>
                <a:ea typeface="Aptos" panose="020B0004020202020204" pitchFamily="34" charset="0"/>
                <a:cs typeface="Times New Roman" panose="02020603050405020304" pitchFamily="18" charset="0"/>
              </a:rPr>
              <a:t> as of 5/10</a:t>
            </a:r>
            <a:endParaRPr lang="en-US" b="1" dirty="0">
              <a:latin typeface="Aptos" panose="020B0004020202020204" pitchFamily="34" charset="0"/>
            </a:endParaRP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p:txBody>
          <a:bodyPr>
            <a:normAutofit/>
          </a:bodyPr>
          <a:lstStyle/>
          <a:p>
            <a:pPr marL="0" indent="0">
              <a:lnSpc>
                <a:spcPct val="107000"/>
              </a:lnSpc>
              <a:spcBef>
                <a:spcPts val="0"/>
              </a:spcBef>
              <a:spcAft>
                <a:spcPts val="0"/>
              </a:spcAft>
              <a:buNone/>
            </a:pPr>
            <a:endParaRPr lang="en-US"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01B04BD-1710-A143-5541-FC4A4AB87358}"/>
              </a:ext>
            </a:extLst>
          </p:cNvPr>
          <p:cNvSpPr txBox="1"/>
          <p:nvPr/>
        </p:nvSpPr>
        <p:spPr>
          <a:xfrm>
            <a:off x="705173" y="1690284"/>
            <a:ext cx="11034793" cy="4773486"/>
          </a:xfrm>
          <a:prstGeom prst="rect">
            <a:avLst/>
          </a:prstGeom>
          <a:noFill/>
        </p:spPr>
        <p:txBody>
          <a:bodyPr wrap="square">
            <a:spAutoFit/>
          </a:bodyPr>
          <a:lstStyle/>
          <a:p>
            <a:pPr marL="0" indent="0">
              <a:lnSpc>
                <a:spcPct val="107000"/>
              </a:lnSpc>
              <a:spcBef>
                <a:spcPts val="0"/>
              </a:spcBef>
              <a:spcAft>
                <a:spcPts val="0"/>
              </a:spcAft>
              <a:buNone/>
            </a:pPr>
            <a:endParaRPr lang="en-US" sz="1200" dirty="0">
              <a:latin typeface="Aptos" panose="020B0004020202020204" pitchFamily="34" charset="0"/>
            </a:endParaRPr>
          </a:p>
          <a:p>
            <a:pPr>
              <a:lnSpc>
                <a:spcPct val="107000"/>
              </a:lnSpc>
              <a:spcBef>
                <a:spcPts val="0"/>
              </a:spcBef>
              <a:spcAft>
                <a:spcPts val="0"/>
              </a:spcAft>
            </a:pPr>
            <a:r>
              <a:rPr lang="en-US" sz="2100" b="1" u="sng"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Bills with Conference Committee members named and holding meetings:</a:t>
            </a:r>
          </a:p>
          <a:p>
            <a:pPr marL="342900" indent="-342900">
              <a:lnSpc>
                <a:spcPct val="107000"/>
              </a:lnSpc>
              <a:spcBef>
                <a:spcPts val="0"/>
              </a:spcBef>
              <a:spcAft>
                <a:spcPts val="0"/>
              </a:spcAft>
              <a:buFont typeface="Arial" panose="020B0604020202020204" pitchFamily="34" charset="0"/>
              <a:buChar char="•"/>
            </a:pPr>
            <a:r>
              <a:rPr lang="en-US" sz="2100" b="1" kern="0" dirty="0">
                <a:latin typeface="Aptos" panose="020B0004020202020204" pitchFamily="34" charset="0"/>
                <a:ea typeface="Times New Roman" panose="02020603050405020304" pitchFamily="18" charset="0"/>
                <a:cs typeface="Arial" panose="020B0604020202020204" pitchFamily="34" charset="0"/>
              </a:rPr>
              <a:t>Omnibus E-12 bill </a:t>
            </a:r>
          </a:p>
          <a:p>
            <a:pPr marL="342900" indent="-342900">
              <a:lnSpc>
                <a:spcPct val="107000"/>
              </a:lnSpc>
              <a:spcBef>
                <a:spcPts val="0"/>
              </a:spcBef>
              <a:spcAft>
                <a:spcPts val="0"/>
              </a:spcAft>
              <a:buFont typeface="Arial" panose="020B0604020202020204" pitchFamily="34" charset="0"/>
              <a:buChar char="•"/>
            </a:pPr>
            <a:r>
              <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Omnibus Jobs/Workforce Development bill</a:t>
            </a:r>
          </a:p>
          <a:p>
            <a:pPr>
              <a:lnSpc>
                <a:spcPct val="107000"/>
              </a:lnSpc>
              <a:spcBef>
                <a:spcPts val="0"/>
              </a:spcBef>
              <a:spcAft>
                <a:spcPts val="0"/>
              </a:spcAft>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sz="2100" b="1" u="sng"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Bills passed in both bodies; awaiting naming of conferees</a:t>
            </a:r>
          </a:p>
          <a:p>
            <a:pPr marL="342900" indent="-342900">
              <a:lnSpc>
                <a:spcPct val="107000"/>
              </a:lnSpc>
              <a:spcBef>
                <a:spcPts val="0"/>
              </a:spcBef>
              <a:spcAft>
                <a:spcPts val="0"/>
              </a:spcAft>
              <a:buFont typeface="Arial" panose="020B0604020202020204" pitchFamily="34" charset="0"/>
              <a:buChar char="•"/>
            </a:pPr>
            <a:r>
              <a:rPr lang="en-US" sz="2100" b="1" kern="0" dirty="0">
                <a:latin typeface="Aptos" panose="020B0004020202020204" pitchFamily="34" charset="0"/>
                <a:ea typeface="Times New Roman" panose="02020603050405020304" pitchFamily="18" charset="0"/>
                <a:cs typeface="Arial" panose="020B0604020202020204" pitchFamily="34" charset="0"/>
              </a:rPr>
              <a:t>Omnibus HHS bill</a:t>
            </a:r>
          </a:p>
          <a:p>
            <a:pPr marL="342900" indent="-342900">
              <a:lnSpc>
                <a:spcPct val="107000"/>
              </a:lnSpc>
              <a:spcBef>
                <a:spcPts val="0"/>
              </a:spcBef>
              <a:spcAft>
                <a:spcPts val="0"/>
              </a:spcAft>
              <a:buFont typeface="Arial" panose="020B0604020202020204" pitchFamily="34" charset="0"/>
              <a:buChar char="•"/>
            </a:pPr>
            <a:r>
              <a:rPr lang="en-US" sz="2100" b="1" kern="0" dirty="0">
                <a:latin typeface="Aptos" panose="020B0004020202020204" pitchFamily="34" charset="0"/>
                <a:ea typeface="Times New Roman" panose="02020603050405020304" pitchFamily="18" charset="0"/>
                <a:cs typeface="Arial" panose="020B0604020202020204" pitchFamily="34" charset="0"/>
              </a:rPr>
              <a:t>Omnibus Agriculture bill</a:t>
            </a:r>
          </a:p>
          <a:p>
            <a:pPr>
              <a:lnSpc>
                <a:spcPct val="107000"/>
              </a:lnSpc>
              <a:spcBef>
                <a:spcPts val="0"/>
              </a:spcBef>
              <a:spcAft>
                <a:spcPts val="0"/>
              </a:spcAft>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sz="2100" b="1" u="sng"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Bills yet to be passed in one body:</a:t>
            </a:r>
          </a:p>
          <a:p>
            <a:pPr marL="342900" indent="-342900">
              <a:lnSpc>
                <a:spcPct val="107000"/>
              </a:lnSpc>
              <a:spcBef>
                <a:spcPts val="0"/>
              </a:spcBef>
              <a:spcAft>
                <a:spcPts val="0"/>
              </a:spcAft>
              <a:buFont typeface="Arial" panose="020B0604020202020204" pitchFamily="34" charset="0"/>
              <a:buChar char="•"/>
            </a:pPr>
            <a:r>
              <a:rPr lang="en-US" sz="2100" b="1" kern="0" dirty="0">
                <a:latin typeface="Aptos" panose="020B0004020202020204" pitchFamily="34" charset="0"/>
                <a:ea typeface="Times New Roman" panose="02020603050405020304" pitchFamily="18" charset="0"/>
                <a:cs typeface="Arial" panose="020B0604020202020204" pitchFamily="34" charset="0"/>
              </a:rPr>
              <a:t>Omnibus Children and Families bill (passed in the House; awaiting a Senate floor vote)</a:t>
            </a:r>
          </a:p>
          <a:p>
            <a:pPr marL="342900" indent="-342900">
              <a:lnSpc>
                <a:spcPct val="107000"/>
              </a:lnSpc>
              <a:spcBef>
                <a:spcPts val="0"/>
              </a:spcBef>
              <a:spcAft>
                <a:spcPts val="0"/>
              </a:spcAft>
              <a:buFont typeface="Arial" panose="020B0604020202020204" pitchFamily="34" charset="0"/>
              <a:buChar char="•"/>
            </a:pPr>
            <a:r>
              <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Omnibus Higher Education bill (passed in the House; awaiting a Senate floor vote)</a:t>
            </a:r>
          </a:p>
          <a:p>
            <a:pPr>
              <a:lnSpc>
                <a:spcPct val="107000"/>
              </a:lnSpc>
              <a:spcBef>
                <a:spcPts val="0"/>
              </a:spcBef>
              <a:spcAft>
                <a:spcPts val="0"/>
              </a:spcAft>
            </a:pPr>
            <a:endPar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spcAft>
                <a:spcPts val="0"/>
              </a:spcAft>
              <a:buFont typeface="Symbol" panose="05050102010706020507" pitchFamily="18" charset="2"/>
              <a:buChar char=""/>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9699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p:txBody>
          <a:bodyPr>
            <a:normAutofit/>
          </a:bodyPr>
          <a:lstStyle/>
          <a:p>
            <a:pPr algn="l"/>
            <a:r>
              <a:rPr lang="en-US" sz="3200" b="1" dirty="0">
                <a:latin typeface="Aptos" panose="020B0004020202020204" pitchFamily="34" charset="0"/>
              </a:rPr>
              <a:t>House Omnibus Children and Families bill- HF 2476</a:t>
            </a:r>
            <a:br>
              <a:rPr lang="en-US" sz="3200" b="1" dirty="0">
                <a:latin typeface="Aptos" panose="020B0004020202020204" pitchFamily="34" charset="0"/>
              </a:rPr>
            </a:br>
            <a:r>
              <a:rPr lang="en-US" sz="3200" b="1" dirty="0">
                <a:latin typeface="Aptos" panose="020B0004020202020204" pitchFamily="34" charset="0"/>
              </a:rPr>
              <a:t>Senate Omnibus Health &amp; Human Services bill- SF 4699</a:t>
            </a: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a:xfrm>
            <a:off x="573437" y="1433594"/>
            <a:ext cx="10780363" cy="5176434"/>
          </a:xfrm>
        </p:spPr>
        <p:txBody>
          <a:bodyPr>
            <a:normAutofit fontScale="85000" lnSpcReduction="10000"/>
          </a:bodyPr>
          <a:lstStyle/>
          <a:p>
            <a:pPr marR="0" indent="0">
              <a:lnSpc>
                <a:spcPct val="107000"/>
              </a:lnSpc>
              <a:spcBef>
                <a:spcPts val="0"/>
              </a:spcBef>
              <a:spcAft>
                <a:spcPts val="0"/>
              </a:spcAft>
              <a:buNone/>
            </a:pPr>
            <a:r>
              <a:rPr lang="en-US" sz="21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HF 2476 passed the House floor 5/1 on a vote of 68-62- on Senate General Orders</a:t>
            </a:r>
          </a:p>
          <a:p>
            <a:pPr marR="0" indent="0">
              <a:lnSpc>
                <a:spcPct val="107000"/>
              </a:lnSpc>
              <a:spcBef>
                <a:spcPts val="0"/>
              </a:spcBef>
              <a:spcAft>
                <a:spcPts val="0"/>
              </a:spcAft>
              <a:buNone/>
            </a:pPr>
            <a:r>
              <a:rPr lang="en-US" sz="21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SF 4699 passed the Senate floor 5/3 on a vote of 34-31 and the House floor on 5/9 on a vote of 68-59; Awaiting conference committee</a:t>
            </a:r>
          </a:p>
          <a:p>
            <a:pPr marR="0" indent="0">
              <a:lnSpc>
                <a:spcPct val="107000"/>
              </a:lnSpc>
              <a:spcBef>
                <a:spcPts val="0"/>
              </a:spcBef>
              <a:spcAft>
                <a:spcPts val="0"/>
              </a:spcAft>
              <a:buNone/>
            </a:pPr>
            <a:endParaRPr lang="en-US" sz="24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HF3826</a:t>
            </a:r>
            <a:r>
              <a:rPr lang="en-US" sz="2000" b="1"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 (Keeler)/</a:t>
            </a:r>
            <a:r>
              <a:rPr lang="en-US" sz="2000" b="1"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SF 4341(Kupec)-</a:t>
            </a:r>
            <a:r>
              <a:rPr lang="en-US" sz="2000"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 </a:t>
            </a:r>
            <a:r>
              <a:rPr lang="en-US" sz="2000" dirty="0">
                <a:solidFill>
                  <a:srgbClr val="00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Provides more funding to support access to the Child Development Associate certificate (CDA)</a:t>
            </a:r>
          </a:p>
          <a:p>
            <a:pPr marL="800100" lvl="1" indent="-342900">
              <a:spcBef>
                <a:spcPts val="0"/>
              </a:spcBef>
              <a:spcAft>
                <a:spcPts val="0"/>
              </a:spcAft>
              <a:buFont typeface="Symbol" panose="05050102010706020507" pitchFamily="18" charset="2"/>
              <a:buChar char=""/>
            </a:pPr>
            <a:r>
              <a:rPr lang="en-US" sz="1600" b="1" i="1" dirty="0">
                <a:solidFill>
                  <a:srgbClr val="FF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Included in House </a:t>
            </a:r>
            <a:r>
              <a:rPr lang="en-US" sz="1600" b="1" i="1" dirty="0">
                <a:solidFill>
                  <a:srgbClr val="FF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bill at $360,000 and the Senate bill at $500,000. Both are one-time funds.</a:t>
            </a:r>
          </a:p>
          <a:p>
            <a:pPr marL="457200" lvl="1" indent="0">
              <a:spcBef>
                <a:spcPts val="0"/>
              </a:spcBef>
              <a:spcAft>
                <a:spcPts val="0"/>
              </a:spcAft>
              <a:buNone/>
            </a:pPr>
            <a:endParaRPr lang="en-US" sz="1600" b="1" i="1"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367 (Freiberg)/SF 610 (</a:t>
            </a:r>
            <a:r>
              <a:rPr lang="en-US" sz="2000" b="1"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Boldon</a:t>
            </a: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en-US" sz="2000" kern="1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0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Child care centers and family child care providers are allowed to adopt policies regarding immunizations. </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HF 367 </a:t>
            </a:r>
            <a:r>
              <a:rPr lang="en-US" sz="1600" b="1" i="1" kern="100" dirty="0">
                <a:solidFill>
                  <a:srgbClr val="FF0000"/>
                </a:solidFill>
                <a:latin typeface="Aptos" panose="020B0004020202020204" pitchFamily="34" charset="0"/>
                <a:ea typeface="Times New Roman" panose="02020603050405020304" pitchFamily="18" charset="0"/>
                <a:cs typeface="Arial" panose="020B0604020202020204" pitchFamily="34" charset="0"/>
              </a:rPr>
              <a:t>had a s</a:t>
            </a:r>
            <a:r>
              <a:rPr lang="en-US" sz="1600" b="1" i="1" kern="10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econd reading on the floor 3/25/24. </a:t>
            </a:r>
            <a:r>
              <a:rPr lang="en-US" sz="1600" b="1" i="1" dirty="0">
                <a:solidFill>
                  <a:srgbClr val="FF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Included in the Senate bill</a:t>
            </a:r>
          </a:p>
          <a:p>
            <a:pPr marL="457200" lvl="1" indent="0">
              <a:lnSpc>
                <a:spcPct val="107000"/>
              </a:lnSpc>
              <a:spcBef>
                <a:spcPts val="0"/>
              </a:spcBef>
              <a:spcAft>
                <a:spcPts val="0"/>
              </a:spcAft>
              <a:buNone/>
            </a:pPr>
            <a:endParaRPr lang="en-US" sz="1600" b="1" i="1" dirty="0">
              <a:solidFill>
                <a:srgbClr val="FF0000"/>
              </a:solidFill>
              <a:highlight>
                <a:srgbClr val="FFFFFF"/>
              </a:highlight>
              <a:latin typeface="Aptos" panose="020B0004020202020204" pitchFamily="34" charset="0"/>
              <a:ea typeface="Aptos" panose="020B0004020202020204" pitchFamily="34" charset="0"/>
              <a:cs typeface="Arial" panose="020B0604020202020204" pitchFamily="34" charset="0"/>
            </a:endParaRPr>
          </a:p>
          <a:p>
            <a:pPr>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Office of the Family Child Care Ombudsperson</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Funding to support providers with licensing, compliance, and other needs.</a:t>
            </a:r>
          </a:p>
          <a:p>
            <a:pPr lvl="1">
              <a:spcBef>
                <a:spcPts val="0"/>
              </a:spcBef>
              <a:spcAft>
                <a:spcPts val="0"/>
              </a:spcAft>
            </a:pPr>
            <a:r>
              <a:rPr lang="en-US" sz="1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Included in the House bill at $350,000 for FY 2025 in one-time funds and the Senate bill at $350,000 per year/$700,000 biennium ongoing</a:t>
            </a:r>
          </a:p>
          <a:p>
            <a:pPr marL="457200" lvl="1" indent="0">
              <a:spcBef>
                <a:spcPts val="0"/>
              </a:spcBef>
              <a:spcAft>
                <a:spcPts val="0"/>
              </a:spcAft>
              <a:buNone/>
            </a:pPr>
            <a:endParaRPr lang="en-US" sz="1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Weighted Risk System for Licensed Child Care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kern="100" dirty="0">
                <a:latin typeface="Aptos" panose="020B0004020202020204" pitchFamily="34" charset="0"/>
                <a:ea typeface="Aptos" panose="020B0004020202020204" pitchFamily="34" charset="0"/>
                <a:cs typeface="Times New Roman" panose="02020603050405020304" pitchFamily="18" charset="0"/>
              </a:rPr>
              <a:t>O</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ngoing funding to support the implementation of a tiered weighted risk system (WRS) to evaluate licensing compliance for child care centers and family child care providers. </a:t>
            </a:r>
          </a:p>
          <a:p>
            <a:pPr>
              <a:spcBef>
                <a:spcPts val="0"/>
              </a:spcBef>
              <a:spcAft>
                <a:spcPts val="0"/>
              </a:spcAft>
            </a:pPr>
            <a:endPar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Transition to New Department of Children, Youth, and Families</a:t>
            </a:r>
            <a:r>
              <a:rPr lang="en-US" sz="1800" b="1" dirty="0">
                <a:latin typeface="Aptos" panose="020B0004020202020204" pitchFamily="34" charset="0"/>
                <a:ea typeface="Aptos" panose="020B0004020202020204" pitchFamily="34" charset="0"/>
                <a:cs typeface="Times New Roman" panose="02020603050405020304" pitchFamily="18" charset="0"/>
              </a:rPr>
              <a:t>. </a:t>
            </a:r>
            <a:r>
              <a:rPr lang="en-US" sz="1800" dirty="0">
                <a:latin typeface="Aptos" panose="020B0004020202020204" pitchFamily="34" charset="0"/>
                <a:ea typeface="Aptos" panose="020B0004020202020204" pitchFamily="34" charset="0"/>
                <a:cs typeface="Times New Roman" panose="02020603050405020304" pitchFamily="18" charset="0"/>
              </a:rPr>
              <a:t>O</a:t>
            </a:r>
            <a:r>
              <a:rPr lang="en-US" sz="1800" dirty="0">
                <a:effectLst/>
                <a:latin typeface="Aptos" panose="020B0004020202020204" pitchFamily="34" charset="0"/>
                <a:ea typeface="Aptos" panose="020B0004020202020204" pitchFamily="34" charset="0"/>
                <a:cs typeface="Times New Roman" panose="02020603050405020304" pitchFamily="18" charset="0"/>
              </a:rPr>
              <a:t>ngoing funding for the Minnesota Department of Education (MDE) and the Minnesota Department of Human Services to maintain its current level of service after identified existing staff and resources transition to the new Department of Children, Youth, and Families (DCYF) </a:t>
            </a:r>
          </a:p>
          <a:p>
            <a:pPr lvl="1">
              <a:spcBef>
                <a:spcPts val="0"/>
              </a:spcBef>
              <a:spcAft>
                <a:spcPts val="0"/>
              </a:spcAft>
            </a:pPr>
            <a:endPar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759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F1F9-02C1-2902-BFBF-1070717D1038}"/>
              </a:ext>
            </a:extLst>
          </p:cNvPr>
          <p:cNvSpPr>
            <a:spLocks noGrp="1"/>
          </p:cNvSpPr>
          <p:nvPr>
            <p:ph type="title"/>
          </p:nvPr>
        </p:nvSpPr>
        <p:spPr/>
        <p:txBody>
          <a:bodyPr>
            <a:normAutofit/>
          </a:bodyPr>
          <a:lstStyle/>
          <a:p>
            <a:pPr algn="l"/>
            <a:r>
              <a:rPr lang="en-US" sz="3200" b="1" dirty="0">
                <a:latin typeface="Aptos" panose="020B0004020202020204" pitchFamily="34" charset="0"/>
              </a:rPr>
              <a:t>Office of Inspector General (Licensing)- in HHS bill </a:t>
            </a:r>
          </a:p>
        </p:txBody>
      </p:sp>
      <p:sp>
        <p:nvSpPr>
          <p:cNvPr id="3" name="Content Placeholder 2">
            <a:extLst>
              <a:ext uri="{FF2B5EF4-FFF2-40B4-BE49-F238E27FC236}">
                <a16:creationId xmlns:a16="http://schemas.microsoft.com/office/drawing/2014/main" id="{1B640FDE-F5D8-F952-E50C-096AE2DA2529}"/>
              </a:ext>
            </a:extLst>
          </p:cNvPr>
          <p:cNvSpPr>
            <a:spLocks noGrp="1"/>
          </p:cNvSpPr>
          <p:nvPr>
            <p:ph idx="1"/>
          </p:nvPr>
        </p:nvSpPr>
        <p:spPr>
          <a:xfrm>
            <a:off x="573437" y="1518834"/>
            <a:ext cx="11011546" cy="4974956"/>
          </a:xfrm>
        </p:spPr>
        <p:txBody>
          <a:bodyPr>
            <a:normAutofit/>
          </a:bodyPr>
          <a:lstStyle/>
          <a:p>
            <a:r>
              <a:rPr lang="en-US" sz="2000" dirty="0">
                <a:latin typeface="Aptos" panose="020B0004020202020204" pitchFamily="34" charset="0"/>
                <a:ea typeface="Aptos" panose="020B0004020202020204" pitchFamily="34" charset="0"/>
              </a:rPr>
              <a:t>Technical changes to Office of Inspector General (licensing) statutes:</a:t>
            </a: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Use of a </a:t>
            </a:r>
            <a:r>
              <a:rPr lang="en-US" sz="1700" dirty="0">
                <a:latin typeface="Aptos" panose="020B0004020202020204" pitchFamily="34" charset="0"/>
              </a:rPr>
              <a:t>signature-verified confirmed delivery method for correspondence (not just certified mail)</a:t>
            </a:r>
          </a:p>
          <a:p>
            <a:pPr marL="457200" lvl="1" indent="0">
              <a:lnSpc>
                <a:spcPct val="110000"/>
              </a:lnSpc>
              <a:spcBef>
                <a:spcPts val="0"/>
              </a:spcBef>
              <a:spcAft>
                <a:spcPts val="0"/>
              </a:spcAft>
              <a:buNone/>
            </a:pPr>
            <a:endParaRPr lang="en-US" sz="1700" dirty="0">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Addition of e-mail addresses as public data</a:t>
            </a:r>
          </a:p>
          <a:p>
            <a:pPr marL="457200" lvl="1" indent="0">
              <a:lnSpc>
                <a:spcPct val="110000"/>
              </a:lnSpc>
              <a:spcBef>
                <a:spcPts val="0"/>
              </a:spcBef>
              <a:spcAft>
                <a:spcPts val="0"/>
              </a:spcAft>
              <a:buNone/>
            </a:pPr>
            <a:r>
              <a:rPr lang="en-US" sz="1700" dirty="0">
                <a:latin typeface="Aptos" panose="020B0004020202020204" pitchFamily="34" charset="0"/>
                <a:ea typeface="Aptos" panose="020B0004020202020204" pitchFamily="34" charset="0"/>
              </a:rPr>
              <a:t> </a:t>
            </a: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Confidentiality protection for those who bring forward claims of fraud</a:t>
            </a:r>
          </a:p>
          <a:p>
            <a:pPr lvl="1">
              <a:lnSpc>
                <a:spcPct val="110000"/>
              </a:lnSpc>
              <a:spcBef>
                <a:spcPts val="0"/>
              </a:spcBef>
              <a:spcAft>
                <a:spcPts val="0"/>
              </a:spcAft>
            </a:pPr>
            <a:r>
              <a:rPr lang="en-US" sz="1700" dirty="0">
                <a:effectLst/>
                <a:latin typeface="Aptos" panose="020B0004020202020204" pitchFamily="34" charset="0"/>
                <a:ea typeface="Aptos" panose="020B0004020202020204" pitchFamily="34" charset="0"/>
              </a:rPr>
              <a:t>Clarifies the appeals process in cases involving the accusation of fraud</a:t>
            </a:r>
          </a:p>
          <a:p>
            <a:pPr marL="457200" lvl="1" indent="0">
              <a:lnSpc>
                <a:spcPct val="110000"/>
              </a:lnSpc>
              <a:spcBef>
                <a:spcPts val="0"/>
              </a:spcBef>
              <a:spcAft>
                <a:spcPts val="0"/>
              </a:spcAft>
              <a:buNone/>
            </a:pPr>
            <a:endParaRPr lang="en-US" sz="1700" dirty="0">
              <a:effectLst/>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Allows parents to bring home and wash water bottles used at the child care program</a:t>
            </a:r>
          </a:p>
          <a:p>
            <a:pPr marL="457200" lvl="1" indent="0">
              <a:lnSpc>
                <a:spcPct val="110000"/>
              </a:lnSpc>
              <a:spcBef>
                <a:spcPts val="0"/>
              </a:spcBef>
              <a:spcAft>
                <a:spcPts val="0"/>
              </a:spcAft>
              <a:buNone/>
            </a:pPr>
            <a:endParaRPr lang="en-US" sz="1700" dirty="0">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Makes several changes/additions to certified license-exempt center statute:</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Adds </a:t>
            </a:r>
            <a:r>
              <a:rPr lang="en-US" dirty="0">
                <a:latin typeface="Aptos" panose="020B0004020202020204" pitchFamily="34" charset="0"/>
                <a:ea typeface="Aptos" panose="020B0004020202020204" pitchFamily="34" charset="0"/>
              </a:rPr>
              <a:t>authorized agent in a license-exempt, certified center to the list of background check recipients</a:t>
            </a:r>
          </a:p>
          <a:p>
            <a:pPr lvl="2">
              <a:lnSpc>
                <a:spcPct val="110000"/>
              </a:lnSpc>
              <a:spcBef>
                <a:spcPts val="0"/>
              </a:spcBef>
              <a:spcAft>
                <a:spcPts val="0"/>
              </a:spcAft>
            </a:pPr>
            <a:r>
              <a:rPr lang="en-US" dirty="0">
                <a:latin typeface="Aptos" panose="020B0004020202020204" pitchFamily="34" charset="0"/>
                <a:ea typeface="Aptos" panose="020B0004020202020204" pitchFamily="34" charset="0"/>
              </a:rPr>
              <a:t>Defines requirements for certified centers in the absence of the Director</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Defines </a:t>
            </a:r>
            <a:r>
              <a:rPr lang="en-US" dirty="0">
                <a:latin typeface="Aptos" panose="020B0004020202020204" pitchFamily="34" charset="0"/>
                <a:ea typeface="Aptos" panose="020B0004020202020204" pitchFamily="34" charset="0"/>
              </a:rPr>
              <a:t>age ranges for children by group (infant, toddler, pre-school, school age)</a:t>
            </a:r>
          </a:p>
          <a:p>
            <a:pPr lvl="2">
              <a:lnSpc>
                <a:spcPct val="110000"/>
              </a:lnSpc>
              <a:spcBef>
                <a:spcPts val="0"/>
              </a:spcBef>
              <a:spcAft>
                <a:spcPts val="0"/>
              </a:spcAft>
            </a:pPr>
            <a:r>
              <a:rPr lang="en-US" dirty="0">
                <a:latin typeface="Aptos" panose="020B0004020202020204" pitchFamily="34" charset="0"/>
                <a:ea typeface="Aptos" panose="020B0004020202020204" pitchFamily="34" charset="0"/>
              </a:rPr>
              <a:t>Adds a </a:t>
            </a:r>
            <a:r>
              <a:rPr lang="en-US" dirty="0">
                <a:effectLst/>
                <a:latin typeface="Aptos" panose="020B0004020202020204" pitchFamily="34" charset="0"/>
                <a:ea typeface="Aptos" panose="020B0004020202020204" pitchFamily="34" charset="0"/>
              </a:rPr>
              <a:t>conditional certification and process for reconsideration</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Adds language about required record keeping</a:t>
            </a:r>
          </a:p>
          <a:p>
            <a:pPr marL="457200" lvl="1" indent="0">
              <a:lnSpc>
                <a:spcPct val="110000"/>
              </a:lnSpc>
              <a:spcBef>
                <a:spcPts val="0"/>
              </a:spcBef>
              <a:spcAft>
                <a:spcPts val="0"/>
              </a:spcAft>
              <a:buNone/>
            </a:pPr>
            <a:endParaRPr lang="en-US" sz="1700" b="1" i="1" dirty="0">
              <a:solidFill>
                <a:srgbClr val="FF0000"/>
              </a:solidFill>
              <a:latin typeface="Aptos" panose="020B000402020202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D466AF3-E404-2051-4049-98CAD1FBCFA8}"/>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355099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p:txBody>
          <a:bodyPr>
            <a:normAutofit/>
          </a:bodyPr>
          <a:lstStyle/>
          <a:p>
            <a:pPr algn="l"/>
            <a:r>
              <a:rPr lang="en-US" sz="3200" b="1" dirty="0">
                <a:latin typeface="Aptos" panose="020B0004020202020204" pitchFamily="34" charset="0"/>
              </a:rPr>
              <a:t>Omnibus Health &amp; Human Services bill only</a:t>
            </a: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a:xfrm>
            <a:off x="573437" y="1433594"/>
            <a:ext cx="10780363" cy="5176434"/>
          </a:xfrm>
        </p:spPr>
        <p:txBody>
          <a:bodyPr>
            <a:normAutofit/>
          </a:bodyPr>
          <a:lstStyle/>
          <a:p>
            <a:pPr lvl="1">
              <a:spcBef>
                <a:spcPts val="0"/>
              </a:spcBef>
              <a:spcAft>
                <a:spcPts val="0"/>
              </a:spcAft>
            </a:pPr>
            <a:endPar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86E1DCA4-8FB7-EC01-8293-4A89EF327FB6}"/>
              </a:ext>
            </a:extLst>
          </p:cNvPr>
          <p:cNvSpPr txBox="1"/>
          <p:nvPr/>
        </p:nvSpPr>
        <p:spPr>
          <a:xfrm>
            <a:off x="441702" y="1884461"/>
            <a:ext cx="11244019" cy="1773947"/>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2000" b="1"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SF 4170 (</a:t>
            </a:r>
            <a:r>
              <a:rPr lang="en-US" sz="2000" b="1" dirty="0" err="1">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Boldon</a:t>
            </a:r>
            <a:r>
              <a:rPr lang="en-US" sz="2000" b="1"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a:t>
            </a:r>
            <a:r>
              <a:rPr lang="en-US" sz="2000" dirty="0">
                <a:solidFill>
                  <a:srgbClr val="00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Provides an additional $1 million in funding for early childhood mental health consultation for child care providers</a:t>
            </a:r>
          </a:p>
          <a:p>
            <a:pPr marL="800100" lvl="1" indent="-342900">
              <a:spcBef>
                <a:spcPts val="0"/>
              </a:spcBef>
              <a:spcAft>
                <a:spcPts val="0"/>
              </a:spcAft>
              <a:buFont typeface="Symbol" panose="05050102010706020507" pitchFamily="18" charset="2"/>
              <a:buChar char=""/>
            </a:pPr>
            <a:r>
              <a:rPr lang="en-US" sz="1600" b="1" i="1" dirty="0">
                <a:solidFill>
                  <a:srgbClr val="FF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Included in the Senate bill at $1 million in one-time funds.</a:t>
            </a:r>
          </a:p>
          <a:p>
            <a:pPr lvl="1">
              <a:spcBef>
                <a:spcPts val="0"/>
              </a:spcBef>
              <a:spcAft>
                <a:spcPts val="0"/>
              </a:spcAft>
            </a:pPr>
            <a:endParaRPr lang="en-US" sz="1600" b="1" i="1" dirty="0">
              <a:solidFill>
                <a:srgbClr val="FF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SF 3737</a:t>
            </a:r>
            <a:r>
              <a:rPr lang="en-US" sz="2000" kern="100" dirty="0">
                <a:solidFill>
                  <a:schemeClr val="tx1"/>
                </a:solidFill>
                <a:effectLst/>
                <a:latin typeface="Aptos" panose="020B0004020202020204" pitchFamily="34" charset="0"/>
                <a:ea typeface="Aptos" panose="020B0004020202020204" pitchFamily="34" charset="0"/>
                <a:cs typeface="Arial" panose="020B0604020202020204" pitchFamily="34" charset="0"/>
              </a:rPr>
              <a:t> </a:t>
            </a:r>
            <a:r>
              <a:rPr lang="en-US" sz="2000" b="1" kern="10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(Kupec)—</a:t>
            </a:r>
            <a:r>
              <a:rPr lang="en-US" sz="2000" kern="1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This would continue</a:t>
            </a:r>
            <a:r>
              <a:rPr lang="en-US" sz="2000" kern="100" dirty="0">
                <a:solidFill>
                  <a:srgbClr val="00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the </a:t>
            </a:r>
            <a:r>
              <a:rPr lang="en-US" sz="2000" kern="100" dirty="0">
                <a:solidFill>
                  <a:srgbClr val="00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Child Care Facility</a:t>
            </a:r>
            <a:r>
              <a:rPr lang="en-US" sz="2000" kern="100" dirty="0">
                <a:solidFill>
                  <a:srgbClr val="00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Revitalization </a:t>
            </a:r>
            <a:r>
              <a:rPr lang="en-US" sz="2000" kern="100" dirty="0">
                <a:solidFill>
                  <a:srgbClr val="000000"/>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Grants program</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ptos" panose="020B0004020202020204" pitchFamily="34" charset="0"/>
                <a:ea typeface="Aptos" panose="020B0004020202020204" pitchFamily="34" charset="0"/>
                <a:cs typeface="Arial" panose="020B0604020202020204" pitchFamily="34" charset="0"/>
              </a:rPr>
              <a:t>Included in the Senate bill at $500,000 in one-time funds</a:t>
            </a:r>
          </a:p>
        </p:txBody>
      </p:sp>
    </p:spTree>
    <p:extLst>
      <p:ext uri="{BB962C8B-B14F-4D97-AF65-F5344CB8AC3E}">
        <p14:creationId xmlns:p14="http://schemas.microsoft.com/office/powerpoint/2010/main" val="374877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p:txBody>
          <a:bodyPr>
            <a:normAutofit/>
          </a:bodyPr>
          <a:lstStyle/>
          <a:p>
            <a:pPr algn="l"/>
            <a:r>
              <a:rPr lang="en-US" sz="3200" b="1" kern="100" dirty="0">
                <a:effectLst/>
                <a:latin typeface="Aptos" panose="020B0004020202020204" pitchFamily="34" charset="0"/>
                <a:ea typeface="Aptos" panose="020B0004020202020204" pitchFamily="34" charset="0"/>
                <a:cs typeface="Times New Roman" panose="02020603050405020304" pitchFamily="18" charset="0"/>
              </a:rPr>
              <a:t>Omnibus E-12 bill</a:t>
            </a:r>
            <a:r>
              <a:rPr lang="en-US" sz="3200" b="1" kern="100" dirty="0">
                <a:latin typeface="Aptos" panose="020B0004020202020204" pitchFamily="34" charset="0"/>
                <a:ea typeface="Aptos" panose="020B0004020202020204" pitchFamily="34" charset="0"/>
                <a:cs typeface="Times New Roman" panose="02020603050405020304" pitchFamily="18" charset="0"/>
              </a:rPr>
              <a:t>- HF 5237</a:t>
            </a:r>
            <a:endParaRPr lang="en-US" sz="3200" dirty="0"/>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a:xfrm>
            <a:off x="573437" y="1503337"/>
            <a:ext cx="10780363" cy="5176434"/>
          </a:xfrm>
        </p:spPr>
        <p:txBody>
          <a:bodyPr>
            <a:normAutofit/>
          </a:bodyPr>
          <a:lstStyle/>
          <a:p>
            <a:pPr marL="0" marR="0" lvl="0" indent="0">
              <a:lnSpc>
                <a:spcPct val="107000"/>
              </a:lnSpc>
              <a:spcBef>
                <a:spcPts val="0"/>
              </a:spcBef>
              <a:spcAft>
                <a:spcPts val="0"/>
              </a:spcAft>
              <a:buNone/>
            </a:pPr>
            <a:r>
              <a:rPr lang="en-US" sz="18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HF 5237 Conferees: </a:t>
            </a:r>
            <a:r>
              <a:rPr lang="en-US" sz="1800" b="0" i="0" dirty="0" err="1">
                <a:solidFill>
                  <a:srgbClr val="000000"/>
                </a:solidFill>
                <a:effectLst/>
                <a:highlight>
                  <a:srgbClr val="FFFFFF"/>
                </a:highlight>
                <a:latin typeface="Aptos" panose="020B0004020202020204" pitchFamily="34" charset="0"/>
              </a:rPr>
              <a:t>Youakim</a:t>
            </a:r>
            <a:r>
              <a:rPr lang="en-US" sz="1800" b="0" i="0" dirty="0">
                <a:solidFill>
                  <a:srgbClr val="000000"/>
                </a:solidFill>
                <a:effectLst/>
                <a:highlight>
                  <a:srgbClr val="FFFFFF"/>
                </a:highlight>
                <a:latin typeface="Aptos" panose="020B0004020202020204" pitchFamily="34" charset="0"/>
              </a:rPr>
              <a:t>, Clardy, Edelson, Sencer-Mura, </a:t>
            </a:r>
            <a:r>
              <a:rPr lang="en-US" sz="1800" b="0" i="0" dirty="0" err="1">
                <a:solidFill>
                  <a:srgbClr val="000000"/>
                </a:solidFill>
                <a:effectLst/>
                <a:highlight>
                  <a:srgbClr val="FFFFFF"/>
                </a:highlight>
                <a:latin typeface="Aptos" panose="020B0004020202020204" pitchFamily="34" charset="0"/>
              </a:rPr>
              <a:t>Kresha</a:t>
            </a:r>
            <a:endParaRPr lang="en-US" sz="18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0"/>
              </a:spcAft>
              <a:buNone/>
            </a:pPr>
            <a:r>
              <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SF 5252 (now HF 5237)-</a:t>
            </a:r>
            <a:r>
              <a:rPr lang="en-US" sz="18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 Conferees: </a:t>
            </a:r>
            <a:r>
              <a:rPr lang="en-US" sz="1800" b="0" i="0" dirty="0" err="1">
                <a:solidFill>
                  <a:srgbClr val="000000"/>
                </a:solidFill>
                <a:effectLst/>
                <a:highlight>
                  <a:srgbClr val="FFFFFF"/>
                </a:highlight>
                <a:latin typeface="Aptos" panose="020B0004020202020204" pitchFamily="34" charset="0"/>
              </a:rPr>
              <a:t>Kunesh</a:t>
            </a:r>
            <a:r>
              <a:rPr lang="en-US" sz="1800" b="0" i="0" dirty="0">
                <a:solidFill>
                  <a:srgbClr val="000000"/>
                </a:solidFill>
                <a:effectLst/>
                <a:highlight>
                  <a:srgbClr val="FFFFFF"/>
                </a:highlight>
                <a:latin typeface="Aptos" panose="020B0004020202020204" pitchFamily="34" charset="0"/>
              </a:rPr>
              <a:t>; </a:t>
            </a:r>
            <a:r>
              <a:rPr lang="en-US" sz="1800" b="0" i="0" dirty="0" err="1">
                <a:solidFill>
                  <a:srgbClr val="000000"/>
                </a:solidFill>
                <a:effectLst/>
                <a:highlight>
                  <a:srgbClr val="FFFFFF"/>
                </a:highlight>
                <a:latin typeface="Aptos" panose="020B0004020202020204" pitchFamily="34" charset="0"/>
              </a:rPr>
              <a:t>Cwodzinski</a:t>
            </a:r>
            <a:r>
              <a:rPr lang="en-US" sz="1800" b="0" i="0" dirty="0">
                <a:solidFill>
                  <a:srgbClr val="000000"/>
                </a:solidFill>
                <a:effectLst/>
                <a:highlight>
                  <a:srgbClr val="FFFFFF"/>
                </a:highlight>
                <a:latin typeface="Aptos" panose="020B0004020202020204" pitchFamily="34" charset="0"/>
              </a:rPr>
              <a:t>; Gustafson; Maye Quade; </a:t>
            </a:r>
            <a:r>
              <a:rPr lang="en-US" sz="1800" b="0" i="0" dirty="0" err="1">
                <a:solidFill>
                  <a:srgbClr val="000000"/>
                </a:solidFill>
                <a:effectLst/>
                <a:highlight>
                  <a:srgbClr val="FFFFFF"/>
                </a:highlight>
                <a:latin typeface="Aptos" panose="020B0004020202020204" pitchFamily="34" charset="0"/>
              </a:rPr>
              <a:t>Boldon</a:t>
            </a:r>
            <a:endParaRPr lang="en-US" sz="1800" b="0" i="0" dirty="0">
              <a:solidFill>
                <a:srgbClr val="000000"/>
              </a:solidFill>
              <a:effectLst/>
              <a:highlight>
                <a:srgbClr val="FFFFFF"/>
              </a:highlight>
              <a:latin typeface="Aptos" panose="020B0004020202020204" pitchFamily="34" charset="0"/>
            </a:endParaRPr>
          </a:p>
          <a:p>
            <a:pPr marL="0" marR="0" lvl="0" indent="0">
              <a:lnSpc>
                <a:spcPct val="107000"/>
              </a:lnSpc>
              <a:spcBef>
                <a:spcPts val="0"/>
              </a:spcBef>
              <a:spcAft>
                <a:spcPts val="0"/>
              </a:spcAft>
              <a:buNone/>
            </a:pPr>
            <a:endParaRPr lang="en-US" sz="1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4176 (Perez-Vega)-</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Merges the scho</a:t>
            </a:r>
            <a:r>
              <a:rPr lang="en-US"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ol readiness plus program into the VPK program</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07000"/>
              </a:lnSpc>
              <a:spcBef>
                <a:spcPts val="0"/>
              </a:spcBef>
              <a:spcAft>
                <a:spcPts val="0"/>
              </a:spcAft>
              <a:buFont typeface="Symbol" panose="05050102010706020507" pitchFamily="18" charset="2"/>
              <a:buChar char=""/>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Modifies the program requirements, including requiring that VPK teachers are licensed</a:t>
            </a:r>
          </a:p>
          <a:p>
            <a:pPr marL="800100" lvl="1" indent="-342900">
              <a:lnSpc>
                <a:spcPct val="107000"/>
              </a:lnSpc>
              <a:spcBef>
                <a:spcPts val="0"/>
              </a:spcBef>
              <a:spcAft>
                <a:spcPts val="0"/>
              </a:spcAft>
              <a:buFont typeface="Symbol" panose="05050102010706020507" pitchFamily="18" charset="2"/>
              <a:buChar char=""/>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Children must meet at least one specified criterion to be eligible to participate in the program free of charge</a:t>
            </a:r>
          </a:p>
          <a:p>
            <a:pPr marL="800100" lvl="1" indent="-342900">
              <a:lnSpc>
                <a:spcPct val="107000"/>
              </a:lnSpc>
              <a:spcBef>
                <a:spcPts val="0"/>
              </a:spcBef>
              <a:spcAft>
                <a:spcPts val="0"/>
              </a:spcAft>
              <a:buFont typeface="Symbol" panose="05050102010706020507" pitchFamily="18" charset="2"/>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Splits</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the Minneapolis and St. Paul school districts into two separate groups for funding purposes</a:t>
            </a:r>
          </a:p>
          <a:p>
            <a:pPr marL="800100" lvl="1" indent="-342900">
              <a:lnSpc>
                <a:spcPct val="107000"/>
              </a:lnSpc>
              <a:spcBef>
                <a:spcPts val="0"/>
              </a:spcBef>
              <a:spcAft>
                <a:spcPts val="0"/>
              </a:spcAft>
              <a:buFont typeface="Symbol" panose="05050102010706020507" pitchFamily="18" charset="2"/>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E</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nsures that any school sites that received seats in FY 2024 will receive the same number of seats in the future</a:t>
            </a:r>
          </a:p>
          <a:p>
            <a:pPr marL="1257300" lvl="2"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HF 4176 passed the House floor on a vote of 69-61 and was sent to the Senate.</a:t>
            </a:r>
          </a:p>
          <a:p>
            <a:pPr marL="1257300" lvl="2"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latin typeface="Aptos" panose="020B0004020202020204" pitchFamily="34" charset="0"/>
                <a:ea typeface="Aptos" panose="020B0004020202020204" pitchFamily="34" charset="0"/>
                <a:cs typeface="Arial" panose="020B0604020202020204" pitchFamily="34" charset="0"/>
              </a:rPr>
              <a:t>Included in the Senate E-12 Omnibus bill.</a:t>
            </a:r>
          </a:p>
          <a:p>
            <a:pPr marL="914400" lvl="2" indent="0">
              <a:lnSpc>
                <a:spcPct val="107000"/>
              </a:lnSpc>
              <a:spcBef>
                <a:spcPts val="0"/>
              </a:spcBef>
              <a:spcAft>
                <a:spcPts val="0"/>
              </a:spcAft>
              <a:buNone/>
            </a:pPr>
            <a:endParaRPr lang="en-US" sz="16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Voluntary Prekindergarten (VPK) Reserve Allocation</a:t>
            </a:r>
            <a:r>
              <a:rPr lang="en-US" sz="1800" dirty="0">
                <a:effectLst/>
                <a:latin typeface="Aptos" panose="020B0004020202020204" pitchFamily="34" charset="0"/>
                <a:ea typeface="Aptos" panose="020B0004020202020204" pitchFamily="34" charset="0"/>
                <a:cs typeface="Times New Roman" panose="02020603050405020304" pitchFamily="18" charset="0"/>
              </a:rPr>
              <a:t>. The Governor recommends allocating $42.1 million from the voluntary prekindergarten (VPK) reserve to provide an additional 5,200 VPK seats in fiscal year 2025</a:t>
            </a:r>
          </a:p>
          <a:p>
            <a:pPr marL="0" indent="0">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Head Start Administrative Support</a:t>
            </a:r>
            <a:r>
              <a:rPr lang="en-US" sz="1800" dirty="0">
                <a:effectLst/>
                <a:latin typeface="Aptos" panose="020B0004020202020204" pitchFamily="34" charset="0"/>
                <a:ea typeface="Aptos" panose="020B0004020202020204" pitchFamily="34" charset="0"/>
                <a:cs typeface="Times New Roman" panose="02020603050405020304" pitchFamily="18" charset="0"/>
              </a:rPr>
              <a:t>. The Governor recommends allowing up to two percent of Head Start funds appropriated to be used for state-level program administration and funding distribution support</a:t>
            </a:r>
          </a:p>
        </p:txBody>
      </p:sp>
    </p:spTree>
    <p:extLst>
      <p:ext uri="{BB962C8B-B14F-4D97-AF65-F5344CB8AC3E}">
        <p14:creationId xmlns:p14="http://schemas.microsoft.com/office/powerpoint/2010/main" val="305792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p:txBody>
          <a:bodyPr>
            <a:noAutofit/>
          </a:bodyPr>
          <a:lstStyle/>
          <a:p>
            <a:pPr algn="l"/>
            <a:r>
              <a:rPr lang="en-US" sz="3200" b="1" kern="100" dirty="0">
                <a:effectLst/>
                <a:latin typeface="Aptos" panose="020B0004020202020204" pitchFamily="34" charset="0"/>
                <a:ea typeface="Aptos" panose="020B0004020202020204" pitchFamily="34" charset="0"/>
                <a:cs typeface="Times New Roman" panose="02020603050405020304" pitchFamily="18" charset="0"/>
              </a:rPr>
              <a:t>Senate Omnibus E-12 only</a:t>
            </a:r>
            <a:endParaRPr lang="en-US" sz="3200" dirty="0"/>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a:xfrm>
            <a:off x="573437" y="1433594"/>
            <a:ext cx="10780363" cy="5176434"/>
          </a:xfrm>
        </p:spPr>
        <p:txBody>
          <a:bodyPr>
            <a:normAutofit/>
          </a:bodyPr>
          <a:lstStyle/>
          <a:p>
            <a:pPr marL="0" indent="0">
              <a:lnSpc>
                <a:spcPct val="107000"/>
              </a:lnSpc>
              <a:spcBef>
                <a:spcPts val="0"/>
              </a:spcBef>
              <a:spcAft>
                <a:spcPts val="0"/>
              </a:spcAft>
              <a:buNone/>
            </a:pPr>
            <a:endParaRPr lang="en-US"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spcAft>
                <a:spcPts val="0"/>
              </a:spcAft>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SF 3922</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May-Quade</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-Allows a school district to offer a preschool care program for the portion of the day a child is not enrolled in a school-based preschool program if the district also provides to children 33 months or older either a licensed child care program or preschool programming. Effective for revenue for fiscal year 2026 and later.</a:t>
            </a:r>
            <a:r>
              <a:rPr lang="en-US" sz="2000" b="1" i="1" kern="100" dirty="0">
                <a:solidFill>
                  <a:srgbClr val="000000"/>
                </a:solidFill>
                <a:latin typeface="Aptos" panose="020B0004020202020204" pitchFamily="34" charset="0"/>
                <a:ea typeface="Aptos" panose="020B0004020202020204" pitchFamily="34" charset="0"/>
                <a:cs typeface="Arial" panose="020B0604020202020204" pitchFamily="34" charset="0"/>
              </a:rPr>
              <a:t> </a:t>
            </a:r>
          </a:p>
          <a:p>
            <a:pPr>
              <a:lnSpc>
                <a:spcPct val="107000"/>
              </a:lnSpc>
              <a:spcBef>
                <a:spcPts val="0"/>
              </a:spcBef>
              <a:spcAft>
                <a:spcPts val="0"/>
              </a:spcAft>
            </a:pPr>
            <a:endParaRPr lang="en-US" sz="2000" b="1" i="1" kern="100" dirty="0">
              <a:solidFill>
                <a:srgbClr val="000000"/>
              </a:solidFill>
              <a:latin typeface="Aptos" panose="020B0004020202020204" pitchFamily="34" charset="0"/>
              <a:ea typeface="Aptos" panose="020B0004020202020204" pitchFamily="34" charset="0"/>
              <a:cs typeface="Arial" panose="020B0604020202020204" pitchFamily="34" charset="0"/>
            </a:endParaRPr>
          </a:p>
          <a:p>
            <a:pPr>
              <a:lnSpc>
                <a:spcPct val="107000"/>
              </a:lnSpc>
              <a:spcBef>
                <a:spcPts val="0"/>
              </a:spcBef>
              <a:spcAft>
                <a:spcPts val="0"/>
              </a:spcAft>
            </a:pPr>
            <a:endParaRPr lang="en-US" sz="2000" b="1" i="1" kern="100" dirty="0">
              <a:solidFill>
                <a:srgbClr val="000000"/>
              </a:solidFill>
              <a:latin typeface="Aptos" panose="020B0004020202020204" pitchFamily="34" charset="0"/>
              <a:ea typeface="Aptos" panose="020B0004020202020204" pitchFamily="34" charset="0"/>
              <a:cs typeface="Arial" panose="020B0604020202020204" pitchFamily="34" charset="0"/>
            </a:endParaRPr>
          </a:p>
          <a:p>
            <a:pPr marL="0" indent="0">
              <a:lnSpc>
                <a:spcPct val="107000"/>
              </a:lnSpc>
              <a:spcBef>
                <a:spcPts val="0"/>
              </a:spcBef>
              <a:spcAft>
                <a:spcPts val="0"/>
              </a:spcAft>
              <a:buNone/>
            </a:pPr>
            <a:r>
              <a:rPr lang="en-US" sz="2000" b="1" i="1" kern="100" dirty="0">
                <a:solidFill>
                  <a:srgbClr val="000000"/>
                </a:solidFill>
                <a:latin typeface="Aptos" panose="020B0004020202020204" pitchFamily="34" charset="0"/>
                <a:ea typeface="Aptos" panose="020B0004020202020204" pitchFamily="34" charset="0"/>
                <a:cs typeface="Arial" panose="020B0604020202020204" pitchFamily="34" charset="0"/>
              </a:rPr>
              <a:t>ALSO- </a:t>
            </a:r>
            <a:r>
              <a:rPr lang="en-US" sz="2000" i="1" kern="100" dirty="0">
                <a:solidFill>
                  <a:srgbClr val="000000"/>
                </a:solidFill>
                <a:latin typeface="Aptos" panose="020B0004020202020204" pitchFamily="34" charset="0"/>
                <a:ea typeface="Aptos" panose="020B0004020202020204" pitchFamily="34" charset="0"/>
                <a:cs typeface="Arial" panose="020B0604020202020204" pitchFamily="34" charset="0"/>
              </a:rPr>
              <a:t>Language being offered to align the Great Start Scholarship program with the upcoming rule changes for Child Care Assistance.</a:t>
            </a:r>
            <a:endParaRPr lang="en-US" sz="2000" b="1" i="1" kern="100" dirty="0">
              <a:solidFill>
                <a:srgbClr val="000000"/>
              </a:solidFill>
              <a:latin typeface="Aptos" panose="020B0004020202020204" pitchFamily="34" charset="0"/>
              <a:ea typeface="Aptos" panose="020B0004020202020204" pitchFamily="34" charset="0"/>
              <a:cs typeface="Arial" panose="020B0604020202020204" pitchFamily="34" charset="0"/>
            </a:endParaRPr>
          </a:p>
          <a:p>
            <a:pPr marL="0" marR="0" lvl="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891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p:txBody>
          <a:bodyPr>
            <a:normAutofit/>
          </a:bodyPr>
          <a:lstStyle/>
          <a:p>
            <a:pPr algn="l"/>
            <a:r>
              <a:rPr lang="en-US" sz="3200" b="1" dirty="0">
                <a:latin typeface="Aptos" panose="020B0004020202020204" pitchFamily="34" charset="0"/>
              </a:rPr>
              <a:t>Omnibus Higher Education bill- HF 5299</a:t>
            </a: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a:xfrm>
            <a:off x="573437" y="1387098"/>
            <a:ext cx="10780363" cy="5222930"/>
          </a:xfrm>
        </p:spPr>
        <p:txBody>
          <a:bodyPr>
            <a:normAutofit/>
          </a:bodyPr>
          <a:lstStyle/>
          <a:p>
            <a:pPr marL="0" indent="0">
              <a:lnSpc>
                <a:spcPct val="107000"/>
              </a:lnSpc>
              <a:spcBef>
                <a:spcPts val="0"/>
              </a:spcBef>
              <a:spcAft>
                <a:spcPts val="0"/>
              </a:spcAft>
              <a:buNone/>
            </a:pPr>
            <a:endParaRPr lang="en-US"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01B04BD-1710-A143-5541-FC4A4AB87358}"/>
              </a:ext>
            </a:extLst>
          </p:cNvPr>
          <p:cNvSpPr txBox="1"/>
          <p:nvPr/>
        </p:nvSpPr>
        <p:spPr>
          <a:xfrm>
            <a:off x="583770" y="1488805"/>
            <a:ext cx="11034793" cy="3376694"/>
          </a:xfrm>
          <a:prstGeom prst="rect">
            <a:avLst/>
          </a:prstGeom>
          <a:noFill/>
        </p:spPr>
        <p:txBody>
          <a:bodyPr wrap="square">
            <a:spAutoFit/>
          </a:bodyPr>
          <a:lstStyle/>
          <a:p>
            <a:pPr>
              <a:lnSpc>
                <a:spcPct val="107000"/>
              </a:lnSpc>
              <a:spcBef>
                <a:spcPts val="0"/>
              </a:spcBef>
              <a:spcAft>
                <a:spcPts val="0"/>
              </a:spcAft>
            </a:pPr>
            <a:r>
              <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HF 5299- Passed the House Floor on 5</a:t>
            </a:r>
            <a:r>
              <a:rPr lang="en-US" sz="2100"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/7 on a vote of 69-58</a:t>
            </a:r>
            <a:endPar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sz="2100"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SF 5326 (now HF 5299)-awaiting a floor vote</a:t>
            </a:r>
            <a:endParaRPr lang="en-US" sz="2100"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spcAft>
                <a:spcPts val="0"/>
              </a:spcAft>
              <a:buFont typeface="Symbol" panose="05050102010706020507" pitchFamily="18" charset="2"/>
              <a:buChar char=""/>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a:p>
            <a:pPr marL="342900" indent="-342900">
              <a:spcBef>
                <a:spcPts val="0"/>
              </a:spcBef>
              <a:spcAft>
                <a:spcPts val="0"/>
              </a:spcAft>
              <a:buFont typeface="Symbol" panose="05050102010706020507" pitchFamily="18" charset="2"/>
              <a:buChar char=""/>
            </a:pPr>
            <a:r>
              <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HF3887 (Coulter)</a:t>
            </a:r>
            <a:r>
              <a:rPr lang="en-US" sz="2100" b="1" i="1" kern="100"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a:t>
            </a:r>
            <a:r>
              <a:rPr lang="en-US" sz="2100" b="1"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SF 3806 (Kupec)-</a:t>
            </a:r>
            <a:r>
              <a:rPr lang="en-US" sz="2100" b="1" dirty="0">
                <a:solidFill>
                  <a:schemeClr val="tx1"/>
                </a:solidFill>
                <a:highlight>
                  <a:srgbClr val="FFFFFF"/>
                </a:highlight>
                <a:latin typeface="Aptos" panose="020B0004020202020204" pitchFamily="34" charset="0"/>
                <a:ea typeface="Times New Roman" panose="02020603050405020304" pitchFamily="18" charset="0"/>
                <a:cs typeface="Arial" panose="020B0604020202020204" pitchFamily="34" charset="0"/>
              </a:rPr>
              <a:t> </a:t>
            </a:r>
            <a:r>
              <a:rPr lang="en-US" sz="2100" dirty="0">
                <a:solidFill>
                  <a:srgbClr val="00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Provides</a:t>
            </a:r>
            <a:r>
              <a:rPr lang="en-US" sz="2100" b="1" dirty="0">
                <a:solidFill>
                  <a:srgbClr val="00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 </a:t>
            </a:r>
            <a:r>
              <a:rPr lang="en-US" sz="2100" b="0" i="0" dirty="0">
                <a:solidFill>
                  <a:srgbClr val="000000"/>
                </a:solidFill>
                <a:effectLst/>
                <a:highlight>
                  <a:srgbClr val="FFFFFF"/>
                </a:highlight>
                <a:latin typeface="Aptos" panose="020B0004020202020204" pitchFamily="34" charset="0"/>
                <a:cs typeface="Arial" panose="020B0604020202020204" pitchFamily="34" charset="0"/>
              </a:rPr>
              <a:t>funds to the Board of Trustees of the Minnesota State Colleges and Universities to partner with the National Head Start Association and the Association of Community College Trustees to establish Head Start centers on college campuses.</a:t>
            </a:r>
          </a:p>
          <a:p>
            <a:pPr marL="0" indent="0">
              <a:lnSpc>
                <a:spcPct val="107000"/>
              </a:lnSpc>
              <a:spcBef>
                <a:spcPts val="0"/>
              </a:spcBef>
              <a:spcAft>
                <a:spcPts val="0"/>
              </a:spcAft>
              <a:buNone/>
            </a:pPr>
            <a:endParaRPr lang="en-US" sz="2100" dirty="0">
              <a:solidFill>
                <a:srgbClr val="000000"/>
              </a:solidFill>
              <a:highlight>
                <a:srgbClr val="FFFFFF"/>
              </a:highlight>
              <a:latin typeface="Aptos" panose="020B0004020202020204" pitchFamily="34"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ptos" panose="020B0004020202020204" pitchFamily="34" charset="0"/>
                <a:ea typeface="Aptos" panose="020B0004020202020204" pitchFamily="34" charset="0"/>
                <a:cs typeface="Arial" panose="020B0604020202020204" pitchFamily="34" charset="0"/>
              </a:rPr>
              <a:t>Included in the House Higher Education Omnibus bill and the Senate Higher Education Omnibus bill at $500,000 in one-time funding. </a:t>
            </a:r>
            <a:endParaRPr lang="en-US" sz="1600" b="1" i="1" kern="100" dirty="0">
              <a:solidFill>
                <a:srgbClr val="FF0000"/>
              </a:solidFill>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5212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D957B8-27E4-4054-B7C0-932AB276F796}"/>
              </a:ext>
            </a:extLst>
          </p:cNvPr>
          <p:cNvSpPr>
            <a:spLocks noGrp="1"/>
          </p:cNvSpPr>
          <p:nvPr>
            <p:ph type="title"/>
          </p:nvPr>
        </p:nvSpPr>
        <p:spPr>
          <a:xfrm>
            <a:off x="838200" y="125695"/>
            <a:ext cx="10515600" cy="813068"/>
          </a:xfrm>
        </p:spPr>
        <p:txBody>
          <a:bodyPr>
            <a:normAutofit fontScale="90000"/>
          </a:bodyPr>
          <a:lstStyle/>
          <a:p>
            <a:pPr algn="l"/>
            <a:br>
              <a:rPr lang="en-US" sz="3600" kern="100" dirty="0">
                <a:effectLst/>
                <a:latin typeface="Aptos" panose="020B0004020202020204" pitchFamily="34" charset="0"/>
                <a:ea typeface="Aptos" panose="020B0004020202020204" pitchFamily="34" charset="0"/>
                <a:cs typeface="Times New Roman" panose="02020603050405020304" pitchFamily="18" charset="0"/>
              </a:rPr>
            </a:br>
            <a:r>
              <a:rPr lang="en-US" sz="3600" b="1" kern="100" dirty="0">
                <a:effectLst/>
                <a:latin typeface="Aptos" panose="020B0004020202020204" pitchFamily="34" charset="0"/>
                <a:ea typeface="Aptos" panose="020B0004020202020204" pitchFamily="34" charset="0"/>
                <a:cs typeface="Times New Roman" panose="02020603050405020304" pitchFamily="18" charset="0"/>
              </a:rPr>
              <a:t>Omnibus Jobs/Workforce Development- HF 5289</a:t>
            </a:r>
            <a:br>
              <a:rPr lang="en-US" sz="36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latin typeface="Aptos" panose="020B0004020202020204" pitchFamily="34" charset="0"/>
            </a:endParaRPr>
          </a:p>
        </p:txBody>
      </p:sp>
      <p:sp>
        <p:nvSpPr>
          <p:cNvPr id="5" name="Content Placeholder 4">
            <a:extLst>
              <a:ext uri="{FF2B5EF4-FFF2-40B4-BE49-F238E27FC236}">
                <a16:creationId xmlns:a16="http://schemas.microsoft.com/office/drawing/2014/main" id="{F86D1E36-483F-5508-B170-E9F5D758F212}"/>
              </a:ext>
            </a:extLst>
          </p:cNvPr>
          <p:cNvSpPr>
            <a:spLocks noGrp="1"/>
          </p:cNvSpPr>
          <p:nvPr>
            <p:ph idx="1"/>
          </p:nvPr>
        </p:nvSpPr>
        <p:spPr/>
        <p:txBody>
          <a:bodyPr>
            <a:normAutofit/>
          </a:bodyPr>
          <a:lstStyle/>
          <a:p>
            <a:pPr marL="0" indent="0">
              <a:lnSpc>
                <a:spcPct val="107000"/>
              </a:lnSpc>
              <a:spcBef>
                <a:spcPts val="0"/>
              </a:spcBef>
              <a:spcAft>
                <a:spcPts val="0"/>
              </a:spcAft>
              <a:buNone/>
            </a:pPr>
            <a:endParaRPr lang="en-US"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01B04BD-1710-A143-5541-FC4A4AB87358}"/>
              </a:ext>
            </a:extLst>
          </p:cNvPr>
          <p:cNvSpPr txBox="1"/>
          <p:nvPr/>
        </p:nvSpPr>
        <p:spPr>
          <a:xfrm>
            <a:off x="457200" y="1527551"/>
            <a:ext cx="11034793" cy="3494483"/>
          </a:xfrm>
          <a:prstGeom prst="rect">
            <a:avLst/>
          </a:prstGeom>
          <a:noFill/>
        </p:spPr>
        <p:txBody>
          <a:bodyPr wrap="square">
            <a:spAutoFit/>
          </a:bodyPr>
          <a:lstStyle/>
          <a:p>
            <a:pPr>
              <a:lnSpc>
                <a:spcPct val="107000"/>
              </a:lnSpc>
              <a:spcBef>
                <a:spcPts val="0"/>
              </a:spcBef>
              <a:spcAft>
                <a:spcPts val="0"/>
              </a:spcAft>
            </a:pPr>
            <a:r>
              <a:rPr lang="en-US"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HF 5205 (now SF 5289)-</a:t>
            </a:r>
            <a:r>
              <a:rPr lang="en-US"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C</a:t>
            </a:r>
            <a:r>
              <a:rPr lang="en-US"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onferees: </a:t>
            </a:r>
            <a:r>
              <a:rPr lang="en-US" b="0" i="0" dirty="0">
                <a:solidFill>
                  <a:srgbClr val="000000"/>
                </a:solidFill>
                <a:effectLst/>
                <a:highlight>
                  <a:srgbClr val="FFFFFF"/>
                </a:highlight>
                <a:latin typeface="Aptos" panose="020B0004020202020204" pitchFamily="34" charset="0"/>
              </a:rPr>
              <a:t>Hassan; Xiong; </a:t>
            </a:r>
            <a:r>
              <a:rPr lang="en-US" b="0" i="0" dirty="0" err="1">
                <a:solidFill>
                  <a:srgbClr val="000000"/>
                </a:solidFill>
                <a:effectLst/>
                <a:highlight>
                  <a:srgbClr val="FFFFFF"/>
                </a:highlight>
                <a:latin typeface="Aptos" panose="020B0004020202020204" pitchFamily="34" charset="0"/>
              </a:rPr>
              <a:t>Zeleznikar</a:t>
            </a:r>
            <a:endParaRPr lang="en-US"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r>
              <a:rPr lang="en-US" b="1" kern="0" dirty="0">
                <a:solidFill>
                  <a:srgbClr val="FF0000"/>
                </a:solidFill>
                <a:latin typeface="Aptos" panose="020B0004020202020204" pitchFamily="34" charset="0"/>
                <a:ea typeface="Times New Roman" panose="02020603050405020304" pitchFamily="18" charset="0"/>
                <a:cs typeface="Arial" panose="020B0604020202020204" pitchFamily="34" charset="0"/>
              </a:rPr>
              <a:t>SF 5289- Conferees: </a:t>
            </a:r>
            <a:r>
              <a:rPr lang="en-US" b="0" i="0" dirty="0">
                <a:solidFill>
                  <a:srgbClr val="000000"/>
                </a:solidFill>
                <a:effectLst/>
                <a:highlight>
                  <a:srgbClr val="FFFFFF"/>
                </a:highlight>
                <a:latin typeface="Aptos" panose="020B0004020202020204" pitchFamily="34" charset="0"/>
              </a:rPr>
              <a:t>Champion; Mohamed; Gustafson</a:t>
            </a:r>
            <a:endParaRPr lang="en-US" b="1" kern="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endPar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000" b="1"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HF 4943 (Kotyza-Witthuhn)</a:t>
            </a:r>
            <a:r>
              <a:rPr lang="en-US" sz="2000" b="1"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a:t>
            </a:r>
            <a:r>
              <a:rPr lang="en-US" sz="20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funds an additional grant to </a:t>
            </a:r>
            <a:r>
              <a:rPr lang="en-US" sz="2000" dirty="0" err="1">
                <a:solidFill>
                  <a:srgbClr val="000000"/>
                </a:solidFill>
                <a:effectLst/>
                <a:latin typeface="Aptos" panose="020B0004020202020204" pitchFamily="34" charset="0"/>
                <a:ea typeface="Times New Roman" panose="02020603050405020304" pitchFamily="18" charset="0"/>
                <a:cs typeface="Arial" panose="020B0604020202020204" pitchFamily="34" charset="0"/>
              </a:rPr>
              <a:t>WomenVenture</a:t>
            </a:r>
            <a:r>
              <a:rPr lang="en-US" sz="20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for their work with child care</a:t>
            </a:r>
          </a:p>
          <a:p>
            <a:pPr marL="800100" lvl="1" indent="-342900">
              <a:spcBef>
                <a:spcPts val="0"/>
              </a:spcBef>
              <a:spcAft>
                <a:spcPts val="0"/>
              </a:spcAft>
              <a:buFont typeface="Symbol" panose="05050102010706020507" pitchFamily="18" charset="2"/>
              <a:buChar char=""/>
            </a:pPr>
            <a:r>
              <a:rPr lang="en-US" sz="1600" b="1" i="1"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Included in the House Wo</a:t>
            </a:r>
            <a:r>
              <a:rPr lang="en-US" sz="1600" b="1" i="1" dirty="0">
                <a:solidFill>
                  <a:srgbClr val="FF0000"/>
                </a:solidFill>
                <a:latin typeface="Aptos" panose="020B0004020202020204" pitchFamily="34" charset="0"/>
                <a:ea typeface="Times New Roman" panose="02020603050405020304" pitchFamily="18" charset="0"/>
                <a:cs typeface="Arial" panose="020B0604020202020204" pitchFamily="34" charset="0"/>
              </a:rPr>
              <a:t>rkforce Development Omnibus bill at $1 million in one-time funds</a:t>
            </a:r>
            <a:endParaRPr lang="en-US" sz="1600" b="1" i="1"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a:lnSpc>
                <a:spcPct val="107000"/>
              </a:lnSpc>
              <a:spcBef>
                <a:spcPts val="0"/>
              </a:spcBef>
              <a:spcAft>
                <a:spcPts val="0"/>
              </a:spcAft>
            </a:pPr>
            <a:endPar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spcAft>
                <a:spcPts val="0"/>
              </a:spcAft>
              <a:buFont typeface="Symbol" panose="05050102010706020507" pitchFamily="18" charset="2"/>
              <a:buChar char=""/>
            </a:pPr>
            <a:r>
              <a:rPr lang="en-US" sz="2000" b="1" dirty="0">
                <a:solidFill>
                  <a:schemeClr val="tx1"/>
                </a:solidFill>
                <a:effectLst/>
                <a:highlight>
                  <a:srgbClr val="FFFFFF"/>
                </a:highlight>
                <a:latin typeface="Aptos" panose="020B0004020202020204" pitchFamily="34" charset="0"/>
                <a:ea typeface="Times New Roman" panose="02020603050405020304" pitchFamily="18" charset="0"/>
              </a:rPr>
              <a:t>S.F. 5218</a:t>
            </a:r>
            <a:r>
              <a:rPr lang="en-US" sz="2000" dirty="0">
                <a:solidFill>
                  <a:schemeClr val="tx1"/>
                </a:solidFill>
                <a:effectLst/>
                <a:highlight>
                  <a:srgbClr val="FFFFFF"/>
                </a:highlight>
                <a:latin typeface="Aptos" panose="020B0004020202020204" pitchFamily="34" charset="0"/>
                <a:ea typeface="Times New Roman" panose="02020603050405020304" pitchFamily="18" charset="0"/>
              </a:rPr>
              <a:t> (</a:t>
            </a:r>
            <a:r>
              <a:rPr lang="en-US" sz="2000" b="1" dirty="0">
                <a:solidFill>
                  <a:schemeClr val="tx1"/>
                </a:solidFill>
                <a:effectLst/>
                <a:highlight>
                  <a:srgbClr val="FFFFFF"/>
                </a:highlight>
                <a:latin typeface="Aptos" panose="020B0004020202020204" pitchFamily="34" charset="0"/>
                <a:ea typeface="Times New Roman" panose="02020603050405020304" pitchFamily="18" charset="0"/>
              </a:rPr>
              <a:t>Putnam)-</a:t>
            </a:r>
            <a:r>
              <a:rPr lang="en-US" sz="2000" dirty="0">
                <a:solidFill>
                  <a:schemeClr val="tx1"/>
                </a:solidFill>
                <a:effectLst/>
                <a:highlight>
                  <a:srgbClr val="FFFFFF"/>
                </a:highlight>
                <a:latin typeface="Aptos" panose="020B0004020202020204" pitchFamily="34" charset="0"/>
                <a:ea typeface="Times New Roman" panose="02020603050405020304" pitchFamily="18" charset="0"/>
              </a:rPr>
              <a:t>Child </a:t>
            </a:r>
            <a:r>
              <a:rPr lang="en-US" sz="2000" dirty="0">
                <a:solidFill>
                  <a:srgbClr val="000000"/>
                </a:solidFill>
                <a:effectLst/>
                <a:highlight>
                  <a:srgbClr val="FFFFFF"/>
                </a:highlight>
                <a:latin typeface="Aptos" panose="020B0004020202020204" pitchFamily="34" charset="0"/>
                <a:ea typeface="Times New Roman" panose="02020603050405020304" pitchFamily="18" charset="0"/>
              </a:rPr>
              <a:t>care business management solutions vendor contract with the </a:t>
            </a:r>
            <a:r>
              <a:rPr lang="en-US" sz="2000" dirty="0">
                <a:solidFill>
                  <a:srgbClr val="000000"/>
                </a:solidFill>
                <a:highlight>
                  <a:srgbClr val="FFFFFF"/>
                </a:highlight>
                <a:latin typeface="Aptos" panose="020B0004020202020204" pitchFamily="34" charset="0"/>
                <a:ea typeface="Times New Roman" panose="02020603050405020304" pitchFamily="18" charset="0"/>
              </a:rPr>
              <a:t>C</a:t>
            </a:r>
            <a:r>
              <a:rPr lang="en-US" sz="2000" dirty="0">
                <a:solidFill>
                  <a:srgbClr val="000000"/>
                </a:solidFill>
                <a:effectLst/>
                <a:highlight>
                  <a:srgbClr val="FFFFFF"/>
                </a:highlight>
                <a:latin typeface="Aptos" panose="020B0004020202020204" pitchFamily="34" charset="0"/>
                <a:ea typeface="Times New Roman" panose="02020603050405020304" pitchFamily="18" charset="0"/>
              </a:rPr>
              <a:t>ommissioner of Employment and Economic Development.</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ptos" panose="020B0004020202020204" pitchFamily="34" charset="0"/>
                <a:ea typeface="Times New Roman" panose="02020603050405020304" pitchFamily="18" charset="0"/>
                <a:cs typeface="Times New Roman" panose="02020603050405020304" pitchFamily="18" charset="0"/>
              </a:rPr>
              <a:t>Included in the Senate Jobs Omnibus bill for $1 million in one-time funds.</a:t>
            </a:r>
            <a:endParaRPr lang="en-US" sz="1600" b="1" i="1" kern="100" dirty="0">
              <a:solidFill>
                <a:srgbClr val="FF0000"/>
              </a:solidFill>
              <a:latin typeface="Aptos" panose="020B0004020202020204" pitchFamily="34" charset="0"/>
              <a:ea typeface="Times New Roman" panose="02020603050405020304" pitchFamily="18" charset="0"/>
              <a:cs typeface="Times New Roman" panose="02020603050405020304" pitchFamily="18" charset="0"/>
            </a:endParaRPr>
          </a:p>
          <a:p>
            <a:pPr marL="342900" indent="-342900">
              <a:lnSpc>
                <a:spcPct val="107000"/>
              </a:lnSpc>
              <a:spcBef>
                <a:spcPts val="0"/>
              </a:spcBef>
              <a:spcAft>
                <a:spcPts val="0"/>
              </a:spcAft>
              <a:buFont typeface="Symbol" panose="05050102010706020507" pitchFamily="18" charset="2"/>
              <a:buChar char=""/>
            </a:pPr>
            <a:endParaRPr lang="en-US" sz="2100" b="1" kern="0" dirty="0">
              <a:latin typeface="Aptos" panose="020B00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65380378"/>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artment of Human Services" id="{3387AC48-8C79-4158-B118-5C97D5C98396}" vid="{0430F891-41F5-42DC-A8EA-FF841EADF1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678B604-9059-4F1C-B8E2-C96A71A964D2}">
  <ds:schemaRefs>
    <ds:schemaRef ds:uri="http://schemas.openxmlformats.org/package/2006/metadata/core-properties"/>
    <ds:schemaRef ds:uri="http://purl.org/dc/elements/1.1/"/>
    <ds:schemaRef ds:uri="http://purl.org/dc/dcmitype/"/>
    <ds:schemaRef ds:uri="http://www.w3.org/XML/1998/namespace"/>
    <ds:schemaRef ds:uri="http://schemas.microsoft.com/office/infopath/2007/PartnerControls"/>
    <ds:schemaRef ds:uri="http://schemas.microsoft.com/office/2006/documentManagement/typ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Department of Human Services</Template>
  <TotalTime>3080</TotalTime>
  <Words>1356</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Symbol</vt:lpstr>
      <vt:lpstr>Minnesota</vt:lpstr>
      <vt:lpstr>Child Care Legislation-  2024 session as of 5/10/2024</vt:lpstr>
      <vt:lpstr> Overview as of 5/10</vt:lpstr>
      <vt:lpstr>House Omnibus Children and Families bill- HF 2476 Senate Omnibus Health &amp; Human Services bill- SF 4699</vt:lpstr>
      <vt:lpstr>Office of Inspector General (Licensing)- in HHS bill </vt:lpstr>
      <vt:lpstr>Omnibus Health &amp; Human Services bill only</vt:lpstr>
      <vt:lpstr>Omnibus E-12 bill- HF 5237</vt:lpstr>
      <vt:lpstr>Senate Omnibus E-12 only</vt:lpstr>
      <vt:lpstr>Omnibus Higher Education bill- HF 5299</vt:lpstr>
      <vt:lpstr> Omnibus Jobs/Workforce Development- HF 5289 </vt:lpstr>
      <vt:lpstr> Omnibus Agriculture bill- SF 4942 </vt:lpstr>
      <vt:lpstr>Next Steps</vt:lpstr>
    </vt:vector>
  </TitlesOfParts>
  <Company>State of MN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Elizabeth</dc:creator>
  <cp:keywords/>
  <dc:description/>
  <cp:lastModifiedBy>Carly Hawley</cp:lastModifiedBy>
  <cp:revision>205</cp:revision>
  <cp:lastPrinted>2017-03-14T16:27:36Z</cp:lastPrinted>
  <dcterms:created xsi:type="dcterms:W3CDTF">2023-05-17T15:20:01Z</dcterms:created>
  <dcterms:modified xsi:type="dcterms:W3CDTF">2024-05-21T14:55:47Z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ies>
</file>