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8"/>
  </p:notesMasterIdLst>
  <p:handoutMasterIdLst>
    <p:handoutMasterId r:id="rId19"/>
  </p:handoutMasterIdLst>
  <p:sldIdLst>
    <p:sldId id="408" r:id="rId5"/>
    <p:sldId id="420" r:id="rId6"/>
    <p:sldId id="273" r:id="rId7"/>
    <p:sldId id="407" r:id="rId8"/>
    <p:sldId id="413" r:id="rId9"/>
    <p:sldId id="415" r:id="rId10"/>
    <p:sldId id="275" r:id="rId11"/>
    <p:sldId id="419" r:id="rId12"/>
    <p:sldId id="417" r:id="rId13"/>
    <p:sldId id="418" r:id="rId14"/>
    <p:sldId id="416" r:id="rId15"/>
    <p:sldId id="410" r:id="rId16"/>
    <p:sldId id="411"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564B4A-4C74-3E38-6D26-98C3F1251802}" name="Swenson-Klatt, Deb L (DHS)" initials="SKDL(" userId="S::Deb.Swenson-Klatt@state.mn.us::78fe2a60-6931-4d0a-ab81-00bb4ded001b" providerId="AD"/>
  <p188:author id="{013C028D-720E-D699-BDF1-F4D9B146C29B}" name="Blair-Paladino, Rachel (She/Her/Hers) (DHS)" initials="BPR((" userId="S::Rachel.Blair-Paladino@state.mn.us::46e05fde-dd24-4f7d-b68c-70c08ec1da55" providerId="AD"/>
  <p188:author id="{AE2403B6-8A66-7BF0-3F05-0DCAA850EAA6}" name="Milgrom, Marsha L (DHS)" initials="MML(" userId="S::Marsha.L.Milgrom@state.mn.us::49762971-7bad-450d-8e1b-59b903e1303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865"/>
    <a:srgbClr val="78BE21"/>
    <a:srgbClr val="E8E8E8"/>
    <a:srgbClr val="0D0D0D"/>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9" autoAdjust="0"/>
    <p:restoredTop sz="89667" autoAdjust="0"/>
  </p:normalViewPr>
  <p:slideViewPr>
    <p:cSldViewPr snapToGrid="0">
      <p:cViewPr varScale="1">
        <p:scale>
          <a:sx n="99" d="100"/>
          <a:sy n="99" d="100"/>
        </p:scale>
        <p:origin x="120" y="7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Calibri" panose="020F050202020403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Calibri" panose="020F0502020204030204" pitchFamily="34" charset="0"/>
              </a:rPr>
              <a:t>4/19/2024</a:t>
            </a:fld>
            <a:endParaRPr lang="en-US" dirty="0">
              <a:latin typeface="Calibri" panose="020F050202020403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Calibri" panose="020F050202020403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Calibri" panose="020F0502020204030204" pitchFamily="34" charset="0"/>
              </a:rPr>
              <a:t>‹#›</a:t>
            </a:fld>
            <a:endParaRPr lang="en-US" dirty="0">
              <a:latin typeface="Calibri" panose="020F050202020403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Calibri" panose="020F050202020403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Calibri" panose="020F0502020204030204" pitchFamily="34" charset="0"/>
              </a:defRPr>
            </a:lvl1pPr>
          </a:lstStyle>
          <a:p>
            <a:fld id="{A50CD39D-89B0-4C68-805A-35C75A7C20C8}" type="datetimeFigureOut">
              <a:rPr lang="en-US" smtClean="0"/>
              <a:pPr/>
              <a:t>4/19/2024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Calibri" panose="020F050202020403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Calibri" panose="020F050202020403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3733422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76250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1766683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5"/>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28535510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p:bg bwMode="gray">
      <p:bgPr>
        <a:solidFill>
          <a:schemeClr val="bg1"/>
        </a:solidFill>
        <a:effectLst/>
      </p:bgPr>
    </p:bg>
    <p:spTree>
      <p:nvGrpSpPr>
        <p:cNvPr id="1" name=""/>
        <p:cNvGrpSpPr/>
        <p:nvPr/>
      </p:nvGrpSpPr>
      <p:grpSpPr>
        <a:xfrm>
          <a:off x="0" y="0"/>
          <a:ext cx="0" cy="0"/>
          <a:chOff x="0" y="0"/>
          <a:chExt cx="0" cy="0"/>
        </a:xfrm>
      </p:grpSpPr>
      <p:sp>
        <p:nvSpPr>
          <p:cNvPr id="10" name="Rectangle 1"/>
          <p:cNvSpPr txBox="1">
            <a:spLocks/>
          </p:cNvSpPr>
          <p:nvPr userDrawn="1"/>
        </p:nvSpPr>
        <p:spPr bwMode="black">
          <a:xfrm>
            <a:off x="0" y="4092602"/>
            <a:ext cx="12192000" cy="1295182"/>
          </a:xfrm>
          <a:prstGeom prst="rect">
            <a:avLst/>
          </a:prstGeom>
          <a:solidFill>
            <a:schemeClr val="accent1"/>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12" name="Title 2"/>
          <p:cNvSpPr>
            <a:spLocks noGrp="1"/>
          </p:cNvSpPr>
          <p:nvPr>
            <p:ph type="ctrTitle" hasCustomPrompt="1"/>
          </p:nvPr>
        </p:nvSpPr>
        <p:spPr bwMode="white">
          <a:xfrm>
            <a:off x="266700" y="4092602"/>
            <a:ext cx="11658600" cy="1295182"/>
          </a:xfrm>
          <a:no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3"/>
          <p:cNvSpPr/>
          <p:nvPr userDrawn="1"/>
        </p:nvSpPr>
        <p:spPr bwMode="white">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6" name="Text Placeholder 4"/>
          <p:cNvSpPr>
            <a:spLocks noGrp="1"/>
          </p:cNvSpPr>
          <p:nvPr>
            <p:ph type="body" sz="quarter" idx="17" hasCustomPrompt="1"/>
          </p:nvPr>
        </p:nvSpPr>
        <p:spPr bwMode="black">
          <a:xfrm>
            <a:off x="838200" y="5644883"/>
            <a:ext cx="10515600" cy="711465"/>
          </a:xfrm>
        </p:spPr>
        <p:txBody>
          <a:bodyPr>
            <a:normAutofit/>
          </a:bodyPr>
          <a:lstStyle>
            <a:lvl1pPr marL="0" indent="0" algn="ctr">
              <a:buNone/>
              <a:defRPr sz="2400">
                <a:solidFill>
                  <a:schemeClr val="tx2"/>
                </a:solidFill>
              </a:defRPr>
            </a:lvl1pPr>
          </a:lstStyle>
          <a:p>
            <a:pPr lvl="0"/>
            <a:r>
              <a:rPr lang="en-US" dirty="0" err="1"/>
              <a:t>Firstname</a:t>
            </a:r>
            <a:r>
              <a:rPr lang="en-US" dirty="0"/>
              <a:t> </a:t>
            </a:r>
            <a:r>
              <a:rPr lang="en-US" dirty="0" err="1"/>
              <a:t>Lastname</a:t>
            </a:r>
            <a:r>
              <a:rPr lang="en-US" dirty="0"/>
              <a:t> | Job Title</a:t>
            </a:r>
          </a:p>
        </p:txBody>
      </p:sp>
      <p:sp>
        <p:nvSpPr>
          <p:cNvPr id="18" name="Date Placeholder 5"/>
          <p:cNvSpPr>
            <a:spLocks noGrp="1"/>
          </p:cNvSpPr>
          <p:nvPr>
            <p:ph type="dt" sz="half" idx="15"/>
          </p:nvPr>
        </p:nvSpPr>
        <p:spPr bwMode="black"/>
        <p:txBody>
          <a:bodyPr/>
          <a:lstStyle/>
          <a:p>
            <a:fld id="{D7ED242C-24FB-43A0-BCB6-43756FC812F6}" type="datetime1">
              <a:rPr lang="en-US" smtClean="0"/>
              <a:t>4/19/2024</a:t>
            </a:fld>
            <a:endParaRPr lang="en-US" dirty="0"/>
          </a:p>
        </p:txBody>
      </p:sp>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7"/>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2" name="Picture 8" descr="Minnesota Department of Human Service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61520" y="970845"/>
            <a:ext cx="6468960" cy="2245959"/>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5" name="Content Placeholder 2"/>
          <p:cNvSpPr>
            <a:spLocks noGrp="1"/>
          </p:cNvSpPr>
          <p:nvPr>
            <p:ph sz="quarter" idx="10"/>
          </p:nvPr>
        </p:nvSpPr>
        <p:spPr bwMode="gray">
          <a:xfrm>
            <a:off x="838200" y="1366345"/>
            <a:ext cx="10515600" cy="4788393"/>
          </a:xfrm>
          <a:noFill/>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11"/>
          </p:nvPr>
        </p:nvSpPr>
        <p:spPr bwMode="black">
          <a:xfrm>
            <a:off x="838200" y="6356350"/>
            <a:ext cx="1358590" cy="365125"/>
          </a:xfrm>
        </p:spPr>
        <p:txBody>
          <a:bodyPr/>
          <a:lstStyle/>
          <a:p>
            <a:fld id="{66C283A4-7960-4BFD-B3A5-A2CC5BB2A473}" type="datetime1">
              <a:rPr lang="en-US" smtClean="0"/>
              <a:t>4/19/2024</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9" name="Slide Number Placeholder 5"/>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5" name="Content Placeholder 2"/>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5"/>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Blue)">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5" name="Content Placeholder 2"/>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5"/>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Ligh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5" name="Content Placeholder 2"/>
          <p:cNvSpPr>
            <a:spLocks noGrp="1"/>
          </p:cNvSpPr>
          <p:nvPr>
            <p:ph sz="quarter" idx="10"/>
          </p:nvPr>
        </p:nvSpPr>
        <p:spPr bwMode="gray">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4/19/2024</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Solid White, Image)">
    <p:bg bwMode="black">
      <p:bgPr>
        <a:solidFill>
          <a:schemeClr val="bg1"/>
        </a:solid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13" name="Content Placeholder 2"/>
          <p:cNvSpPr>
            <a:spLocks noGrp="1"/>
          </p:cNvSpPr>
          <p:nvPr>
            <p:ph sz="quarter" idx="10"/>
          </p:nvPr>
        </p:nvSpPr>
        <p:spPr bwMode="white">
          <a:xfrm>
            <a:off x="838200" y="1366345"/>
            <a:ext cx="6234953" cy="4788393"/>
          </a:xfrm>
        </p:spPr>
        <p:txBody>
          <a:bodyPr/>
          <a:lstStyle>
            <a:lvl1pPr>
              <a:buClr>
                <a:schemeClr val="tx1"/>
              </a:buClr>
              <a:defRPr>
                <a:solidFill>
                  <a:schemeClr val="tx2"/>
                </a:solidFill>
              </a:defRPr>
            </a:lvl1pPr>
            <a:lvl2pPr>
              <a:buClr>
                <a:schemeClr val="tx1"/>
              </a:buClr>
              <a:defRPr>
                <a:solidFill>
                  <a:schemeClr val="tx2"/>
                </a:solidFill>
              </a:defRPr>
            </a:lvl2pPr>
            <a:lvl3pPr>
              <a:buClr>
                <a:schemeClr val="tx1"/>
              </a:buClr>
              <a:defRPr>
                <a:solidFill>
                  <a:schemeClr val="tx2"/>
                </a:solidFill>
              </a:defRPr>
            </a:lvl3pPr>
            <a:lvl4pPr>
              <a:buClr>
                <a:schemeClr val="tx1"/>
              </a:buClr>
              <a:defRPr>
                <a:solidFill>
                  <a:schemeClr val="tx2"/>
                </a:solidFill>
              </a:defRPr>
            </a:lvl4pPr>
            <a:lvl5pPr>
              <a:buClr>
                <a:schemeClr val="tx1"/>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Picture Placeholder 3"/>
          <p:cNvSpPr>
            <a:spLocks noGrp="1"/>
          </p:cNvSpPr>
          <p:nvPr>
            <p:ph type="pic" sz="quarter" idx="13"/>
          </p:nvPr>
        </p:nvSpPr>
        <p:spPr bwMode="ltGray">
          <a:xfrm>
            <a:off x="7653566" y="1364826"/>
            <a:ext cx="4538434" cy="4538434"/>
          </a:xfrm>
        </p:spPr>
        <p:txBody>
          <a:bodyPr/>
          <a:lstStyle>
            <a:lvl1pPr>
              <a:buClr>
                <a:schemeClr val="tx1"/>
              </a:buClr>
              <a:defRPr>
                <a:solidFill>
                  <a:schemeClr val="tx2"/>
                </a:solidFill>
              </a:defRPr>
            </a:lvl1pPr>
          </a:lstStyle>
          <a:p>
            <a:r>
              <a:rPr lang="en-US"/>
              <a:t>Click icon to add picture</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tx2"/>
                </a:solidFill>
              </a:defRPr>
            </a:lvl1pPr>
          </a:lstStyle>
          <a:p>
            <a:fld id="{F4B91AA0-3BA7-4036-A3DA-317C6C4FFA29}" type="datetime1">
              <a:rPr lang="en-US" smtClean="0"/>
              <a:pPr/>
              <a:t>4/19/2024</a:t>
            </a:fld>
            <a:endParaRPr lang="en-US" dirty="0"/>
          </a:p>
        </p:txBody>
      </p:sp>
      <p:sp>
        <p:nvSpPr>
          <p:cNvPr id="7"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tx1"/>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53926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Dark, Image)">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11" name="Content Placeholder 2"/>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3"/>
          <p:cNvSpPr>
            <a:spLocks noGrp="1"/>
          </p:cNvSpPr>
          <p:nvPr>
            <p:ph type="pic" sz="quarter" idx="13"/>
          </p:nvPr>
        </p:nvSpPr>
        <p:spPr bwMode="ltGray">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Solid Blue, Image)">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10" name="Content Placeholder 2"/>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3"/>
          <p:cNvSpPr>
            <a:spLocks noGrp="1"/>
          </p:cNvSpPr>
          <p:nvPr>
            <p:ph type="pic" sz="quarter" idx="13"/>
          </p:nvPr>
        </p:nvSpPr>
        <p:spPr bwMode="ltGray">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Solid Light Gray, Image)">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7" name="Content Placeholder 2"/>
          <p:cNvSpPr>
            <a:spLocks noGrp="1"/>
          </p:cNvSpPr>
          <p:nvPr>
            <p:ph sz="quarter" idx="10"/>
          </p:nvPr>
        </p:nvSpPr>
        <p:spPr bwMode="gray">
          <a:xfrm>
            <a:off x="838200" y="1366345"/>
            <a:ext cx="6234953" cy="4788393"/>
          </a:xfrm>
        </p:spPr>
        <p:txBody>
          <a:bodyPr/>
          <a:lstStyle>
            <a:lvl1pPr>
              <a:buClr>
                <a:schemeClr val="tx1"/>
              </a:buClr>
              <a:defRPr>
                <a:solidFill>
                  <a:schemeClr val="tx2"/>
                </a:solidFill>
              </a:defRPr>
            </a:lvl1pPr>
            <a:lvl2pPr>
              <a:buClr>
                <a:schemeClr val="tx1"/>
              </a:buClr>
              <a:defRPr>
                <a:solidFill>
                  <a:schemeClr val="tx2"/>
                </a:solidFill>
              </a:defRPr>
            </a:lvl2pPr>
            <a:lvl3pPr>
              <a:buClr>
                <a:schemeClr val="tx1"/>
              </a:buClr>
              <a:defRPr>
                <a:solidFill>
                  <a:schemeClr val="tx2"/>
                </a:solidFill>
              </a:defRPr>
            </a:lvl3pPr>
            <a:lvl4pPr>
              <a:buClr>
                <a:schemeClr val="tx1"/>
              </a:buClr>
              <a:defRPr>
                <a:solidFill>
                  <a:schemeClr val="tx2"/>
                </a:solidFill>
              </a:defRPr>
            </a:lvl4pPr>
            <a:lvl5pPr>
              <a:buClr>
                <a:schemeClr val="tx1"/>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3"/>
          <p:cNvSpPr>
            <a:spLocks noGrp="1"/>
          </p:cNvSpPr>
          <p:nvPr>
            <p:ph type="pic" sz="quarter" idx="13"/>
          </p:nvPr>
        </p:nvSpPr>
        <p:spPr bwMode="gray">
          <a:xfrm>
            <a:off x="7653566" y="1364826"/>
            <a:ext cx="4538434" cy="4538434"/>
          </a:xfrm>
        </p:spPr>
        <p:txBody>
          <a:bodyPr/>
          <a:lstStyle>
            <a:lvl1pPr>
              <a:buClr>
                <a:schemeClr val="tx1"/>
              </a:buClr>
              <a:defRPr>
                <a:solidFill>
                  <a:schemeClr val="tx2"/>
                </a:solidFill>
              </a:defRPr>
            </a:lvl1pPr>
          </a:lstStyle>
          <a:p>
            <a:r>
              <a:rPr lang="en-US"/>
              <a:t>Click icon to add picture</a:t>
            </a:r>
            <a:endParaRPr lang="en-US" dirty="0"/>
          </a:p>
        </p:txBody>
      </p:sp>
      <p:sp>
        <p:nvSpPr>
          <p:cNvPr id="9" name="Date Placeholder 4"/>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4/19/2024</a:t>
            </a:fld>
            <a:endParaRPr lang="en-US" dirty="0"/>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0" name="Slide Number Placeholder 6"/>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am Page (4-Up Vertical)">
    <p:bg bwMode="gray">
      <p:bgPr>
        <a:solidFill>
          <a:srgbClr val="E8E8E8"/>
        </a:solidFill>
        <a:effectLst/>
      </p:bgPr>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6" name="Picture Placeholder 3"/>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581719" y="432139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5"/>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7"/>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6261407" y="4333272"/>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9"/>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10"/>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11"/>
          <p:cNvSpPr>
            <a:spLocks noGrp="1"/>
          </p:cNvSpPr>
          <p:nvPr>
            <p:ph type="dt" sz="half" idx="10"/>
          </p:nvPr>
        </p:nvSpPr>
        <p:spPr bwMode="black"/>
        <p:txBody>
          <a:bodyPr/>
          <a:lstStyle/>
          <a:p>
            <a:fld id="{936DB2D6-5DF4-4264-A4A1-7D3EAF38D255}" type="datetime1">
              <a:rPr lang="en-US" smtClean="0"/>
              <a:t>4/19/2024</a:t>
            </a:fld>
            <a:endParaRPr lang="en-US" dirty="0"/>
          </a:p>
        </p:txBody>
      </p:sp>
      <p:sp>
        <p:nvSpPr>
          <p:cNvPr id="19"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13"/>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27802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3 Up Vertical)">
    <p:bg>
      <p:bgPr>
        <a:solidFill>
          <a:srgbClr val="E8E8E8"/>
        </a:solidFill>
        <a:effectLst/>
      </p:bgPr>
    </p:bg>
    <p:spTree>
      <p:nvGrpSpPr>
        <p:cNvPr id="1" name=""/>
        <p:cNvGrpSpPr/>
        <p:nvPr/>
      </p:nvGrpSpPr>
      <p:grpSpPr>
        <a:xfrm>
          <a:off x="0" y="0"/>
          <a:ext cx="0" cy="0"/>
          <a:chOff x="0" y="0"/>
          <a:chExt cx="0" cy="0"/>
        </a:xfrm>
      </p:grpSpPr>
      <p:sp>
        <p:nvSpPr>
          <p:cNvPr id="20"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7"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6" name="Picture Placeholder 3"/>
          <p:cNvSpPr>
            <a:spLocks noGrp="1"/>
          </p:cNvSpPr>
          <p:nvPr>
            <p:ph type="pic" sz="quarter" idx="13" hasCustomPrompt="1"/>
          </p:nvPr>
        </p:nvSpPr>
        <p:spPr bwMode="gray">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5"/>
          <p:cNvSpPr>
            <a:spLocks noGrp="1"/>
          </p:cNvSpPr>
          <p:nvPr>
            <p:ph type="pic" sz="quarter" idx="16" hasCustomPrompt="1"/>
          </p:nvPr>
        </p:nvSpPr>
        <p:spPr bwMode="gray">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7"/>
          <p:cNvSpPr>
            <a:spLocks noGrp="1"/>
          </p:cNvSpPr>
          <p:nvPr>
            <p:ph type="pic" sz="quarter" idx="18" hasCustomPrompt="1"/>
          </p:nvPr>
        </p:nvSpPr>
        <p:spPr bwMode="gray">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9"/>
          <p:cNvSpPr>
            <a:spLocks noGrp="1"/>
          </p:cNvSpPr>
          <p:nvPr>
            <p:ph type="dt" sz="half" idx="10"/>
          </p:nvPr>
        </p:nvSpPr>
        <p:spPr bwMode="black"/>
        <p:txBody>
          <a:bodyPr/>
          <a:lstStyle/>
          <a:p>
            <a:fld id="{936DB2D6-5DF4-4264-A4A1-7D3EAF38D255}" type="datetime1">
              <a:rPr lang="en-US" smtClean="0"/>
              <a:t>4/19/2024</a:t>
            </a:fld>
            <a:endParaRPr lang="en-US" dirty="0"/>
          </a:p>
        </p:txBody>
      </p:sp>
      <p:sp>
        <p:nvSpPr>
          <p:cNvPr id="19" name="Footer Placeholder 10"/>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11"/>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6" name="Rectangle 12"/>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60824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Reversed Logo)">
    <p:bg bwMode="gray">
      <p:bgPr>
        <a:solidFill>
          <a:schemeClr val="tx1"/>
        </a:solidFill>
        <a:effectLst/>
      </p:bgPr>
    </p:bg>
    <p:spTree>
      <p:nvGrpSpPr>
        <p:cNvPr id="1" name=""/>
        <p:cNvGrpSpPr/>
        <p:nvPr/>
      </p:nvGrpSpPr>
      <p:grpSpPr>
        <a:xfrm>
          <a:off x="0" y="0"/>
          <a:ext cx="0" cy="0"/>
          <a:chOff x="0" y="0"/>
          <a:chExt cx="0" cy="0"/>
        </a:xfrm>
      </p:grpSpPr>
      <p:sp>
        <p:nvSpPr>
          <p:cNvPr id="11" name="Rectangle 1"/>
          <p:cNvSpPr txBox="1">
            <a:spLocks/>
          </p:cNvSpPr>
          <p:nvPr userDrawn="1"/>
        </p:nvSpPr>
        <p:spPr bwMode="ltGray">
          <a:xfrm>
            <a:off x="0" y="4092604"/>
            <a:ext cx="12192000" cy="1295182"/>
          </a:xfrm>
          <a:prstGeom prst="rect">
            <a:avLst/>
          </a:prstGeom>
          <a:solidFill>
            <a:schemeClr val="accent2"/>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13" name="Title 2"/>
          <p:cNvSpPr>
            <a:spLocks noGrp="1"/>
          </p:cNvSpPr>
          <p:nvPr>
            <p:ph type="ctrTitle" hasCustomPrompt="1"/>
          </p:nvPr>
        </p:nvSpPr>
        <p:spPr bwMode="black">
          <a:xfrm>
            <a:off x="266700" y="4092602"/>
            <a:ext cx="11658600" cy="1295182"/>
          </a:xfrm>
          <a:noFill/>
        </p:spPr>
        <p:txBody>
          <a:bodyPr wrap="square" lIns="182880" tIns="91440" rIns="182880" bIns="91440" anchor="ctr">
            <a:normAutofit/>
          </a:bodyPr>
          <a:lstStyle>
            <a:lvl1pPr algn="ctr">
              <a:defRPr sz="3600">
                <a:solidFill>
                  <a:schemeClr val="tx2"/>
                </a:solidFill>
              </a:defRPr>
            </a:lvl1pPr>
          </a:lstStyle>
          <a:p>
            <a:r>
              <a:rPr lang="en-US" dirty="0"/>
              <a:t>Click to enter the slideshow title</a:t>
            </a:r>
          </a:p>
        </p:txBody>
      </p:sp>
      <p:sp>
        <p:nvSpPr>
          <p:cNvPr id="3" name="Rectangle 3"/>
          <p:cNvSpPr/>
          <p:nvPr userDrawn="1"/>
        </p:nvSpPr>
        <p:spPr bwMode="white">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8" name="Text Placeholder 4"/>
          <p:cNvSpPr>
            <a:spLocks noGrp="1"/>
          </p:cNvSpPr>
          <p:nvPr>
            <p:ph type="body" sz="quarter" idx="17" hasCustomPrompt="1"/>
          </p:nvPr>
        </p:nvSpPr>
        <p:spPr bwMode="black">
          <a:xfrm>
            <a:off x="838200" y="5644883"/>
            <a:ext cx="10515600" cy="711465"/>
          </a:xfrm>
        </p:spPr>
        <p:txBody>
          <a:bodyPr>
            <a:normAutofit/>
          </a:bodyPr>
          <a:lstStyle>
            <a:lvl1pPr marL="0" indent="0" algn="ctr">
              <a:buNone/>
              <a:defRPr sz="2400"/>
            </a:lvl1pPr>
          </a:lstStyle>
          <a:p>
            <a:pPr lvl="0"/>
            <a:r>
              <a:rPr lang="en-US" dirty="0" err="1"/>
              <a:t>Firstname</a:t>
            </a:r>
            <a:r>
              <a:rPr lang="en-US" dirty="0"/>
              <a:t> </a:t>
            </a:r>
            <a:r>
              <a:rPr lang="en-US" dirty="0" err="1"/>
              <a:t>Lastname</a:t>
            </a:r>
            <a:r>
              <a:rPr lang="en-US" dirty="0"/>
              <a:t> | Job Title</a:t>
            </a:r>
          </a:p>
        </p:txBody>
      </p:sp>
      <p:sp>
        <p:nvSpPr>
          <p:cNvPr id="18" name="Date Placeholder 5"/>
          <p:cNvSpPr>
            <a:spLocks noGrp="1"/>
          </p:cNvSpPr>
          <p:nvPr>
            <p:ph type="dt" sz="half" idx="15"/>
          </p:nvPr>
        </p:nvSpPr>
        <p:spPr bwMode="black"/>
        <p:txBody>
          <a:bodyPr/>
          <a:lstStyle/>
          <a:p>
            <a:fld id="{D7ED242C-24FB-43A0-BCB6-43756FC812F6}" type="datetime1">
              <a:rPr lang="en-US" smtClean="0"/>
              <a:t>4/19/2024</a:t>
            </a:fld>
            <a:endParaRPr lang="en-US" dirty="0"/>
          </a:p>
        </p:txBody>
      </p:sp>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7"/>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4" name="Picture 8" descr="Minnesota Department of Human Service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61819" y="970845"/>
            <a:ext cx="6468361" cy="2245959"/>
          </a:xfrm>
          <a:prstGeom prst="rect">
            <a:avLst/>
          </a:prstGeom>
        </p:spPr>
      </p:pic>
    </p:spTree>
    <p:extLst>
      <p:ext uri="{BB962C8B-B14F-4D97-AF65-F5344CB8AC3E}">
        <p14:creationId xmlns:p14="http://schemas.microsoft.com/office/powerpoint/2010/main" val="3697389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4-Up Horizontal)">
    <p:bg bwMode="gray">
      <p:bgPr>
        <a:solidFill>
          <a:srgbClr val="E8E8E8"/>
        </a:solidFill>
        <a:effectLst/>
      </p:bgPr>
    </p:bg>
    <p:spTree>
      <p:nvGrpSpPr>
        <p:cNvPr id="1" name=""/>
        <p:cNvGrpSpPr/>
        <p:nvPr/>
      </p:nvGrpSpPr>
      <p:grpSpPr>
        <a:xfrm>
          <a:off x="0" y="0"/>
          <a:ext cx="0" cy="0"/>
          <a:chOff x="0" y="0"/>
          <a:chExt cx="0" cy="0"/>
        </a:xfrm>
      </p:grpSpPr>
      <p:sp>
        <p:nvSpPr>
          <p:cNvPr id="21"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0"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19" name="Picture Placeholder 3"/>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4"/>
          <p:cNvSpPr>
            <a:spLocks noGrp="1"/>
          </p:cNvSpPr>
          <p:nvPr>
            <p:ph type="body" sz="quarter" idx="16"/>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3" name="Picture Placeholder 5"/>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6"/>
          <p:cNvSpPr>
            <a:spLocks noGrp="1"/>
          </p:cNvSpPr>
          <p:nvPr>
            <p:ph type="body" sz="quarter" idx="15"/>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7"/>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8"/>
          <p:cNvSpPr>
            <a:spLocks noGrp="1"/>
          </p:cNvSpPr>
          <p:nvPr>
            <p:ph type="body" sz="quarter" idx="18"/>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7" name="Picture Placeholder 9"/>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10"/>
          <p:cNvSpPr>
            <a:spLocks noGrp="1"/>
          </p:cNvSpPr>
          <p:nvPr>
            <p:ph type="body" sz="quarter" idx="20"/>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3" name="Date Placeholder 11"/>
          <p:cNvSpPr>
            <a:spLocks noGrp="1"/>
          </p:cNvSpPr>
          <p:nvPr>
            <p:ph type="dt" sz="half" idx="10"/>
          </p:nvPr>
        </p:nvSpPr>
        <p:spPr bwMode="black"/>
        <p:txBody>
          <a:bodyPr/>
          <a:lstStyle/>
          <a:p>
            <a:fld id="{8DC79626-CE5A-4834-975C-E7305BA2E281}" type="datetime1">
              <a:rPr lang="en-US" smtClean="0"/>
              <a:t>4/19/2024</a:t>
            </a:fld>
            <a:endParaRPr lang="en-US" dirty="0"/>
          </a:p>
        </p:txBody>
      </p:sp>
      <p:sp>
        <p:nvSpPr>
          <p:cNvPr id="29"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13"/>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632564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2-Up Horizontal)">
    <p:bg>
      <p:bgPr>
        <a:solidFill>
          <a:srgbClr val="E8E8E8"/>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19" name="Picture Placeholder 3"/>
          <p:cNvSpPr>
            <a:spLocks noGrp="1"/>
          </p:cNvSpPr>
          <p:nvPr>
            <p:ph type="pic" sz="quarter" idx="13" hasCustomPrompt="1"/>
          </p:nvPr>
        </p:nvSpPr>
        <p:spPr bwMode="gray">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4"/>
          <p:cNvSpPr>
            <a:spLocks noGrp="1"/>
          </p:cNvSpPr>
          <p:nvPr>
            <p:ph type="body" sz="quarter" idx="16"/>
          </p:nvPr>
        </p:nvSpPr>
        <p:spPr bwMode="black">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5"/>
          <p:cNvSpPr>
            <a:spLocks noGrp="1"/>
          </p:cNvSpPr>
          <p:nvPr>
            <p:ph type="pic" sz="quarter" idx="17" hasCustomPrompt="1"/>
          </p:nvPr>
        </p:nvSpPr>
        <p:spPr bwMode="gray">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6"/>
          <p:cNvSpPr>
            <a:spLocks noGrp="1"/>
          </p:cNvSpPr>
          <p:nvPr>
            <p:ph type="body" sz="quarter" idx="18"/>
          </p:nvPr>
        </p:nvSpPr>
        <p:spPr bwMode="black">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3" name="Date Placeholder 7"/>
          <p:cNvSpPr>
            <a:spLocks noGrp="1"/>
          </p:cNvSpPr>
          <p:nvPr>
            <p:ph type="dt" sz="half" idx="10"/>
          </p:nvPr>
        </p:nvSpPr>
        <p:spPr bwMode="black"/>
        <p:txBody>
          <a:bodyPr/>
          <a:lstStyle/>
          <a:p>
            <a:fld id="{7F519661-29C3-4FE0-9FC3-375A85A42C46}" type="datetime1">
              <a:rPr lang="en-US" smtClean="0"/>
              <a:t>4/19/2024</a:t>
            </a:fld>
            <a:endParaRPr lang="en-US" dirty="0"/>
          </a:p>
        </p:txBody>
      </p:sp>
      <p:sp>
        <p:nvSpPr>
          <p:cNvPr id="20" name="Footer Placeholder 8"/>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9"/>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6" name="Rectangle 10"/>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4532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cons (4-Up Vertical)">
    <p:bg bwMode="gray">
      <p:bgRef idx="1001">
        <a:schemeClr val="bg1"/>
      </p:bgRef>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6" name="Picture Placeholder 3"/>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5"/>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7"/>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9"/>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10"/>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11"/>
          <p:cNvSpPr>
            <a:spLocks noGrp="1"/>
          </p:cNvSpPr>
          <p:nvPr>
            <p:ph type="dt" sz="half" idx="10"/>
          </p:nvPr>
        </p:nvSpPr>
        <p:spPr bwMode="black"/>
        <p:txBody>
          <a:bodyPr/>
          <a:lstStyle/>
          <a:p>
            <a:fld id="{4B4EEDC6-36CA-4209-B482-2ED76AA0BF08}" type="datetime1">
              <a:rPr lang="en-US" smtClean="0"/>
              <a:t>4/19/2024</a:t>
            </a:fld>
            <a:endParaRPr lang="en-US" dirty="0"/>
          </a:p>
        </p:txBody>
      </p:sp>
      <p:sp>
        <p:nvSpPr>
          <p:cNvPr id="20"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13"/>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9"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236465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cons (3-Up Vertical)">
    <p:bg bwMode="gray">
      <p:bgRef idx="1001">
        <a:schemeClr val="bg1"/>
      </p:bgRef>
    </p:bg>
    <p:spTree>
      <p:nvGrpSpPr>
        <p:cNvPr id="1" name=""/>
        <p:cNvGrpSpPr/>
        <p:nvPr/>
      </p:nvGrpSpPr>
      <p:grpSpPr>
        <a:xfrm>
          <a:off x="0" y="0"/>
          <a:ext cx="0" cy="0"/>
          <a:chOff x="0" y="0"/>
          <a:chExt cx="0" cy="0"/>
        </a:xfrm>
      </p:grpSpPr>
      <p:sp>
        <p:nvSpPr>
          <p:cNvPr id="18"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7"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6" name="Picture Placeholder 3"/>
          <p:cNvSpPr>
            <a:spLocks noGrp="1"/>
          </p:cNvSpPr>
          <p:nvPr>
            <p:ph type="pic" sz="quarter" idx="13" hasCustomPrompt="1"/>
          </p:nvPr>
        </p:nvSpPr>
        <p:spPr bwMode="gray">
          <a:xfrm>
            <a:off x="1697855"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1473242"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5"/>
          <p:cNvSpPr>
            <a:spLocks noGrp="1"/>
          </p:cNvSpPr>
          <p:nvPr>
            <p:ph type="pic" sz="quarter" idx="16" hasCustomPrompt="1"/>
          </p:nvPr>
        </p:nvSpPr>
        <p:spPr bwMode="gray">
          <a:xfrm>
            <a:off x="4936052"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4712235"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7"/>
          <p:cNvSpPr>
            <a:spLocks noGrp="1"/>
          </p:cNvSpPr>
          <p:nvPr>
            <p:ph type="pic" sz="quarter" idx="18" hasCustomPrompt="1"/>
          </p:nvPr>
        </p:nvSpPr>
        <p:spPr bwMode="gray">
          <a:xfrm>
            <a:off x="8174249"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7949636"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9"/>
          <p:cNvSpPr>
            <a:spLocks noGrp="1"/>
          </p:cNvSpPr>
          <p:nvPr>
            <p:ph type="dt" sz="half" idx="10"/>
          </p:nvPr>
        </p:nvSpPr>
        <p:spPr bwMode="black"/>
        <p:txBody>
          <a:bodyPr/>
          <a:lstStyle/>
          <a:p>
            <a:fld id="{4B4EEDC6-36CA-4209-B482-2ED76AA0BF08}" type="datetime1">
              <a:rPr lang="en-US" smtClean="0"/>
              <a:t>4/19/2024</a:t>
            </a:fld>
            <a:endParaRPr lang="en-US" dirty="0"/>
          </a:p>
        </p:txBody>
      </p:sp>
      <p:sp>
        <p:nvSpPr>
          <p:cNvPr id="20" name="Footer Placeholder 10"/>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5" name="Slide Number Placeholder 11"/>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9" name="Rectangle 12"/>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473743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cons (4-Up Horizontal)">
    <p:bg bwMode="gray">
      <p:bgRef idx="1001">
        <a:schemeClr val="bg1"/>
      </p:bgRef>
    </p:bg>
    <p:spTree>
      <p:nvGrpSpPr>
        <p:cNvPr id="1" name=""/>
        <p:cNvGrpSpPr/>
        <p:nvPr/>
      </p:nvGrpSpPr>
      <p:grpSpPr>
        <a:xfrm>
          <a:off x="0" y="0"/>
          <a:ext cx="0" cy="0"/>
          <a:chOff x="0" y="0"/>
          <a:chExt cx="0" cy="0"/>
        </a:xfrm>
      </p:grpSpPr>
      <p:sp>
        <p:nvSpPr>
          <p:cNvPr id="24"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3"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12" name="Picture Placeholder 3"/>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4"/>
          <p:cNvSpPr>
            <a:spLocks noGrp="1"/>
          </p:cNvSpPr>
          <p:nvPr>
            <p:ph type="body" sz="quarter" idx="16"/>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3" name="Picture Placeholder 5"/>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6"/>
          <p:cNvSpPr>
            <a:spLocks noGrp="1"/>
          </p:cNvSpPr>
          <p:nvPr>
            <p:ph type="body" sz="quarter" idx="15"/>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7"/>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8"/>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8" name="Picture Placeholder 9"/>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10"/>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11"/>
          <p:cNvSpPr>
            <a:spLocks noGrp="1"/>
          </p:cNvSpPr>
          <p:nvPr>
            <p:ph type="dt" sz="half" idx="10"/>
          </p:nvPr>
        </p:nvSpPr>
        <p:spPr bwMode="black"/>
        <p:txBody>
          <a:bodyPr/>
          <a:lstStyle/>
          <a:p>
            <a:fld id="{1815FB38-58F3-410A-8DA4-4B706967601F}" type="datetime1">
              <a:rPr lang="en-US" smtClean="0"/>
              <a:t>4/19/2024</a:t>
            </a:fld>
            <a:endParaRPr lang="en-US" dirty="0"/>
          </a:p>
        </p:txBody>
      </p:sp>
      <p:sp>
        <p:nvSpPr>
          <p:cNvPr id="20" name="Footer Placeholder 12"/>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13"/>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2069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cons (2-Up Horizontal)">
    <p:bg bwMode="gray">
      <p:bgRef idx="1001">
        <a:schemeClr val="bg1"/>
      </p:bgRef>
    </p:bg>
    <p:spTree>
      <p:nvGrpSpPr>
        <p:cNvPr id="1" name=""/>
        <p:cNvGrpSpPr/>
        <p:nvPr/>
      </p:nvGrpSpPr>
      <p:grpSpPr>
        <a:xfrm>
          <a:off x="0" y="0"/>
          <a:ext cx="0" cy="0"/>
          <a:chOff x="0" y="0"/>
          <a:chExt cx="0" cy="0"/>
        </a:xfrm>
      </p:grpSpPr>
      <p:sp>
        <p:nvSpPr>
          <p:cNvPr id="18"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12" name="Picture Placeholder 3"/>
          <p:cNvSpPr>
            <a:spLocks noGrp="1"/>
          </p:cNvSpPr>
          <p:nvPr>
            <p:ph type="pic" sz="quarter" idx="13" hasCustomPrompt="1"/>
          </p:nvPr>
        </p:nvSpPr>
        <p:spPr bwMode="gray">
          <a:xfrm>
            <a:off x="806332" y="2800328"/>
            <a:ext cx="1858809" cy="1858809"/>
          </a:xfrm>
          <a:prstGeom prst="rect">
            <a:avLst/>
          </a:prstGeom>
          <a:no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4"/>
          <p:cNvSpPr>
            <a:spLocks noGrp="1"/>
          </p:cNvSpPr>
          <p:nvPr>
            <p:ph type="body" sz="quarter" idx="16"/>
          </p:nvPr>
        </p:nvSpPr>
        <p:spPr bwMode="black">
          <a:xfrm>
            <a:off x="2876550" y="2800329"/>
            <a:ext cx="2866328" cy="1858809"/>
          </a:xfrm>
          <a:noFill/>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5"/>
          <p:cNvSpPr>
            <a:spLocks noGrp="1"/>
          </p:cNvSpPr>
          <p:nvPr>
            <p:ph type="pic" sz="quarter" idx="17" hasCustomPrompt="1"/>
          </p:nvPr>
        </p:nvSpPr>
        <p:spPr bwMode="gray">
          <a:xfrm>
            <a:off x="6199805" y="2800328"/>
            <a:ext cx="1858809" cy="1858809"/>
          </a:xfrm>
          <a:prstGeom prst="rect">
            <a:avLst/>
          </a:prstGeom>
          <a:no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6"/>
          <p:cNvSpPr>
            <a:spLocks noGrp="1"/>
          </p:cNvSpPr>
          <p:nvPr>
            <p:ph type="body" sz="quarter" idx="18"/>
          </p:nvPr>
        </p:nvSpPr>
        <p:spPr bwMode="black">
          <a:xfrm>
            <a:off x="8270023" y="2800329"/>
            <a:ext cx="2866328" cy="1858809"/>
          </a:xfrm>
          <a:noFill/>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7"/>
          <p:cNvSpPr>
            <a:spLocks noGrp="1"/>
          </p:cNvSpPr>
          <p:nvPr>
            <p:ph type="dt" sz="half" idx="10"/>
          </p:nvPr>
        </p:nvSpPr>
        <p:spPr bwMode="black"/>
        <p:txBody>
          <a:bodyPr/>
          <a:lstStyle/>
          <a:p>
            <a:fld id="{0366E0EA-2D80-452F-9963-33FA7A36BC09}" type="datetime1">
              <a:rPr lang="en-US" smtClean="0"/>
              <a:t>4/19/2024</a:t>
            </a:fld>
            <a:endParaRPr lang="en-US" dirty="0"/>
          </a:p>
        </p:txBody>
      </p:sp>
      <p:sp>
        <p:nvSpPr>
          <p:cNvPr id="20" name="Footer Placeholder 8"/>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9"/>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10"/>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cons or Objects (10-Up)">
    <p:spTree>
      <p:nvGrpSpPr>
        <p:cNvPr id="1" name=""/>
        <p:cNvGrpSpPr/>
        <p:nvPr/>
      </p:nvGrpSpPr>
      <p:grpSpPr>
        <a:xfrm>
          <a:off x="0" y="0"/>
          <a:ext cx="0" cy="0"/>
          <a:chOff x="0" y="0"/>
          <a:chExt cx="0" cy="0"/>
        </a:xfrm>
      </p:grpSpPr>
      <p:sp>
        <p:nvSpPr>
          <p:cNvPr id="2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2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27" name="Content Placeholder 3"/>
          <p:cNvSpPr>
            <a:spLocks noGrp="1"/>
          </p:cNvSpPr>
          <p:nvPr>
            <p:ph sz="half" idx="15" hasCustomPrompt="1"/>
          </p:nvPr>
        </p:nvSpPr>
        <p:spPr>
          <a:xfrm>
            <a:off x="301038" y="1600201"/>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5" name="Content Placeholder 4"/>
          <p:cNvSpPr>
            <a:spLocks noGrp="1"/>
          </p:cNvSpPr>
          <p:nvPr>
            <p:ph sz="half" idx="27" hasCustomPrompt="1"/>
          </p:nvPr>
        </p:nvSpPr>
        <p:spPr>
          <a:xfrm>
            <a:off x="2676908" y="1600200"/>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6" name="Content Placeholder 5"/>
          <p:cNvSpPr>
            <a:spLocks noGrp="1"/>
          </p:cNvSpPr>
          <p:nvPr>
            <p:ph sz="half" idx="28" hasCustomPrompt="1"/>
          </p:nvPr>
        </p:nvSpPr>
        <p:spPr>
          <a:xfrm>
            <a:off x="5061185" y="1600202"/>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8" name="Content Placeholder 6"/>
          <p:cNvSpPr>
            <a:spLocks noGrp="1"/>
          </p:cNvSpPr>
          <p:nvPr>
            <p:ph sz="half" idx="29" hasCustomPrompt="1"/>
          </p:nvPr>
        </p:nvSpPr>
        <p:spPr>
          <a:xfrm>
            <a:off x="7450666" y="1600200"/>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39" name="Content Placeholder 7"/>
          <p:cNvSpPr>
            <a:spLocks noGrp="1"/>
          </p:cNvSpPr>
          <p:nvPr>
            <p:ph sz="half" idx="30" hasCustomPrompt="1"/>
          </p:nvPr>
        </p:nvSpPr>
        <p:spPr>
          <a:xfrm>
            <a:off x="9809451" y="1600199"/>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5" name="Content Placeholder 8"/>
          <p:cNvSpPr>
            <a:spLocks noGrp="1"/>
          </p:cNvSpPr>
          <p:nvPr>
            <p:ph sz="half" idx="31" hasCustomPrompt="1"/>
          </p:nvPr>
        </p:nvSpPr>
        <p:spPr>
          <a:xfrm>
            <a:off x="295833" y="4000500"/>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6" name="Content Placeholder 9"/>
          <p:cNvSpPr>
            <a:spLocks noGrp="1"/>
          </p:cNvSpPr>
          <p:nvPr>
            <p:ph sz="half" idx="32" hasCustomPrompt="1"/>
          </p:nvPr>
        </p:nvSpPr>
        <p:spPr>
          <a:xfrm>
            <a:off x="2671704" y="4000499"/>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7" name="Content Placeholder 10"/>
          <p:cNvSpPr>
            <a:spLocks noGrp="1"/>
          </p:cNvSpPr>
          <p:nvPr>
            <p:ph sz="half" idx="33" hasCustomPrompt="1"/>
          </p:nvPr>
        </p:nvSpPr>
        <p:spPr>
          <a:xfrm>
            <a:off x="5055980" y="4000501"/>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8" name="Content Placeholder 11"/>
          <p:cNvSpPr>
            <a:spLocks noGrp="1"/>
          </p:cNvSpPr>
          <p:nvPr>
            <p:ph sz="half" idx="34" hasCustomPrompt="1"/>
          </p:nvPr>
        </p:nvSpPr>
        <p:spPr>
          <a:xfrm>
            <a:off x="7445462" y="4000499"/>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19" name="Content Placeholder 12"/>
          <p:cNvSpPr>
            <a:spLocks noGrp="1"/>
          </p:cNvSpPr>
          <p:nvPr>
            <p:ph sz="half" idx="35" hasCustomPrompt="1"/>
          </p:nvPr>
        </p:nvSpPr>
        <p:spPr>
          <a:xfrm>
            <a:off x="9804246" y="4000498"/>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dirty="0"/>
              <a:t>Click icon to add object</a:t>
            </a:r>
          </a:p>
        </p:txBody>
      </p:sp>
      <p:sp>
        <p:nvSpPr>
          <p:cNvPr id="20" name="Date Placeholder 13"/>
          <p:cNvSpPr>
            <a:spLocks noGrp="1"/>
          </p:cNvSpPr>
          <p:nvPr>
            <p:ph type="dt" sz="half" idx="10"/>
          </p:nvPr>
        </p:nvSpPr>
        <p:spPr bwMode="black">
          <a:xfrm>
            <a:off x="838200" y="6356350"/>
            <a:ext cx="1358590" cy="365125"/>
          </a:xfrm>
        </p:spPr>
        <p:txBody>
          <a:bodyPr/>
          <a:lstStyle/>
          <a:p>
            <a:fld id="{1815FB38-58F3-410A-8DA4-4B706967601F}" type="datetime1">
              <a:rPr lang="en-US" smtClean="0"/>
              <a:t>4/19/2024</a:t>
            </a:fld>
            <a:endParaRPr lang="en-US" dirty="0"/>
          </a:p>
        </p:txBody>
      </p:sp>
      <p:sp>
        <p:nvSpPr>
          <p:cNvPr id="21" name="Footer Placeholder 1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22" name="Slide Number Placeholder 15"/>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
        <p:nvSpPr>
          <p:cNvPr id="25" name="Rectangle 16"/>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137733750"/>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Blue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2"/>
            <a:ext cx="12192000" cy="5638797"/>
          </a:xfrm>
        </p:spPr>
        <p:txBody>
          <a:bodyPr/>
          <a:lstStyle/>
          <a:p>
            <a:r>
              <a:rPr lang="en-US"/>
              <a:t>Click icon to add picture</a:t>
            </a:r>
          </a:p>
        </p:txBody>
      </p:sp>
      <p:sp>
        <p:nvSpPr>
          <p:cNvPr id="5" name="Rectangle 2"/>
          <p:cNvSpPr txBox="1">
            <a:spLocks/>
          </p:cNvSpPr>
          <p:nvPr userDrawn="1"/>
        </p:nvSpPr>
        <p:spPr bwMode="black">
          <a:xfrm>
            <a:off x="-1" y="5638800"/>
            <a:ext cx="12192000" cy="1219200"/>
          </a:xfrm>
          <a:prstGeom prst="rect">
            <a:avLst/>
          </a:prstGeom>
          <a:solidFill>
            <a:srgbClr val="003865"/>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9" name="Title 3"/>
          <p:cNvSpPr>
            <a:spLocks noGrp="1"/>
          </p:cNvSpPr>
          <p:nvPr>
            <p:ph type="title" hasCustomPrompt="1"/>
          </p:nvPr>
        </p:nvSpPr>
        <p:spPr bwMode="white">
          <a:xfrm>
            <a:off x="266700" y="5638801"/>
            <a:ext cx="11658600" cy="1219200"/>
          </a:xfrm>
          <a:no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Dark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2"/>
            <a:ext cx="12192000" cy="5638799"/>
          </a:xfrm>
        </p:spPr>
        <p:txBody>
          <a:bodyPr/>
          <a:lstStyle/>
          <a:p>
            <a:r>
              <a:rPr lang="en-US"/>
              <a:t>Click icon to add picture</a:t>
            </a:r>
          </a:p>
        </p:txBody>
      </p:sp>
      <p:sp>
        <p:nvSpPr>
          <p:cNvPr id="5" name="Rectangle 2"/>
          <p:cNvSpPr txBox="1">
            <a:spLocks/>
          </p:cNvSpPr>
          <p:nvPr userDrawn="1"/>
        </p:nvSpPr>
        <p:spPr bwMode="black">
          <a:xfrm>
            <a:off x="-1" y="5638801"/>
            <a:ext cx="12192000" cy="1219200"/>
          </a:xfrm>
          <a:prstGeom prst="rect">
            <a:avLst/>
          </a:prstGeom>
          <a:solidFill>
            <a:srgbClr val="0D0D0D">
              <a:alpha val="87843"/>
            </a:srgbClr>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9" name="Title 3"/>
          <p:cNvSpPr>
            <a:spLocks noGrp="1"/>
          </p:cNvSpPr>
          <p:nvPr>
            <p:ph type="title" hasCustomPrompt="1"/>
          </p:nvPr>
        </p:nvSpPr>
        <p:spPr bwMode="white">
          <a:xfrm>
            <a:off x="266700" y="5638801"/>
            <a:ext cx="11658600" cy="1219200"/>
          </a:xfrm>
          <a:no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ig Image (Green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3"/>
            <a:ext cx="12192000" cy="5638798"/>
          </a:xfrm>
        </p:spPr>
        <p:txBody>
          <a:bodyPr/>
          <a:lstStyle/>
          <a:p>
            <a:r>
              <a:rPr lang="en-US"/>
              <a:t>Click icon to add picture</a:t>
            </a:r>
          </a:p>
        </p:txBody>
      </p:sp>
      <p:sp>
        <p:nvSpPr>
          <p:cNvPr id="5" name="Rectangle 2"/>
          <p:cNvSpPr txBox="1">
            <a:spLocks/>
          </p:cNvSpPr>
          <p:nvPr userDrawn="1"/>
        </p:nvSpPr>
        <p:spPr bwMode="auto">
          <a:xfrm>
            <a:off x="0" y="5638800"/>
            <a:ext cx="12192000" cy="1219200"/>
          </a:xfrm>
          <a:prstGeom prst="rect">
            <a:avLst/>
          </a:prstGeom>
          <a:solidFill>
            <a:srgbClr val="78BE21"/>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tx2"/>
                </a:solidFill>
                <a:latin typeface="+mj-lt"/>
                <a:ea typeface="+mj-ea"/>
                <a:cs typeface="+mj-cs"/>
              </a:defRPr>
            </a:lvl1pPr>
          </a:lstStyle>
          <a:p>
            <a:endParaRPr lang="en-US" dirty="0"/>
          </a:p>
        </p:txBody>
      </p:sp>
      <p:sp>
        <p:nvSpPr>
          <p:cNvPr id="9" name="Title 3"/>
          <p:cNvSpPr>
            <a:spLocks noGrp="1"/>
          </p:cNvSpPr>
          <p:nvPr>
            <p:ph type="title" hasCustomPrompt="1"/>
          </p:nvPr>
        </p:nvSpPr>
        <p:spPr bwMode="black">
          <a:xfrm>
            <a:off x="266700" y="5638800"/>
            <a:ext cx="11658600" cy="1219200"/>
          </a:xfrm>
          <a:noFill/>
        </p:spPr>
        <p:txBody>
          <a:bodyPr>
            <a:normAutofit/>
          </a:bodyPr>
          <a:lstStyle>
            <a:lvl1pPr algn="ctr">
              <a:defRPr sz="3600">
                <a:solidFill>
                  <a:schemeClr val="tx2"/>
                </a:solidFill>
              </a:defRPr>
            </a:lvl1pPr>
          </a:lstStyle>
          <a:p>
            <a:r>
              <a:rPr lang="en-US" dirty="0"/>
              <a:t>Click to edit title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8" name="Rectangle 1"/>
          <p:cNvSpPr txBox="1">
            <a:spLocks/>
          </p:cNvSpPr>
          <p:nvPr userDrawn="1"/>
        </p:nvSpPr>
        <p:spPr bwMode="black">
          <a:xfrm>
            <a:off x="0" y="3477837"/>
            <a:ext cx="12192000" cy="1295182"/>
          </a:xfrm>
          <a:prstGeom prst="rect">
            <a:avLst/>
          </a:prstGeom>
          <a:solidFill>
            <a:schemeClr val="accent1"/>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2" name="Title 2"/>
          <p:cNvSpPr>
            <a:spLocks noGrp="1"/>
          </p:cNvSpPr>
          <p:nvPr>
            <p:ph type="ctrTitle" hasCustomPrompt="1"/>
          </p:nvPr>
        </p:nvSpPr>
        <p:spPr bwMode="white">
          <a:xfrm>
            <a:off x="266700" y="3477837"/>
            <a:ext cx="11658600" cy="1295182"/>
          </a:xfrm>
          <a:no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3"/>
          <p:cNvSpPr/>
          <p:nvPr userDrawn="1"/>
        </p:nvSpPr>
        <p:spPr bwMode="auto">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1" name="Text Placeholder 4"/>
          <p:cNvSpPr>
            <a:spLocks noGrp="1"/>
          </p:cNvSpPr>
          <p:nvPr>
            <p:ph type="body" sz="quarter" idx="18" hasCustomPrompt="1"/>
          </p:nvPr>
        </p:nvSpPr>
        <p:spPr bwMode="black">
          <a:xfrm>
            <a:off x="838200" y="5041204"/>
            <a:ext cx="10515600" cy="1097128"/>
          </a:xfrm>
        </p:spPr>
        <p:txBody>
          <a:bodyPr>
            <a:normAutofit/>
          </a:bodyPr>
          <a:lstStyle>
            <a:lvl1pPr marL="0" indent="0" algn="ctr">
              <a:buNone/>
              <a:defRPr sz="2400"/>
            </a:lvl1pPr>
          </a:lstStyle>
          <a:p>
            <a:pPr lvl="0"/>
            <a:r>
              <a:rPr lang="en-US" dirty="0" err="1"/>
              <a:t>Firstname</a:t>
            </a:r>
            <a:r>
              <a:rPr lang="en-US" dirty="0"/>
              <a:t> </a:t>
            </a:r>
            <a:r>
              <a:rPr lang="en-US" dirty="0" err="1"/>
              <a:t>Lastname</a:t>
            </a:r>
            <a:r>
              <a:rPr lang="en-US" dirty="0"/>
              <a:t> | Job Title</a:t>
            </a:r>
          </a:p>
        </p:txBody>
      </p:sp>
      <p:pic>
        <p:nvPicPr>
          <p:cNvPr id="10" name="Picture 5"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57805" y="5690768"/>
            <a:ext cx="3200400" cy="1111147"/>
          </a:xfrm>
          <a:prstGeom prst="rect">
            <a:avLst/>
          </a:prstGeom>
        </p:spPr>
      </p:pic>
      <p:sp>
        <p:nvSpPr>
          <p:cNvPr id="9" name="Footer Placeholder 6"/>
          <p:cNvSpPr>
            <a:spLocks noGrp="1"/>
          </p:cNvSpPr>
          <p:nvPr>
            <p:ph type="ftr" sz="quarter" idx="3"/>
          </p:nvPr>
        </p:nvSpPr>
        <p:spPr bwMode="black">
          <a:xfrm>
            <a:off x="5766153" y="6138332"/>
            <a:ext cx="5587647" cy="365125"/>
          </a:xfrm>
          <a:prstGeom prst="rect">
            <a:avLst/>
          </a:prstGeom>
        </p:spPr>
        <p:txBody>
          <a:bodyPr anchor="b"/>
          <a:lstStyle>
            <a:lvl1pPr algn="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Picture Placeholder 7"/>
          <p:cNvSpPr>
            <a:spLocks noGrp="1"/>
          </p:cNvSpPr>
          <p:nvPr>
            <p:ph type="pic" sz="quarter" idx="17"/>
          </p:nvPr>
        </p:nvSpPr>
        <p:spPr bwMode="gray">
          <a:xfrm>
            <a:off x="0" y="0"/>
            <a:ext cx="12192000" cy="3380732"/>
          </a:xfrm>
        </p:spPr>
        <p:txBody>
          <a:bodyPr/>
          <a:lstStyle/>
          <a:p>
            <a:r>
              <a:rPr lang="en-US"/>
              <a:t>Click icon to add picture</a:t>
            </a:r>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Big Image (Light Gray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3"/>
            <a:ext cx="12192000" cy="5638798"/>
          </a:xfrm>
        </p:spPr>
        <p:txBody>
          <a:bodyPr/>
          <a:lstStyle/>
          <a:p>
            <a:r>
              <a:rPr lang="en-US"/>
              <a:t>Click icon to add picture</a:t>
            </a:r>
          </a:p>
        </p:txBody>
      </p:sp>
      <p:sp>
        <p:nvSpPr>
          <p:cNvPr id="5" name="Rectangle 2"/>
          <p:cNvSpPr txBox="1">
            <a:spLocks/>
          </p:cNvSpPr>
          <p:nvPr userDrawn="1"/>
        </p:nvSpPr>
        <p:spPr bwMode="auto">
          <a:xfrm>
            <a:off x="0" y="5638800"/>
            <a:ext cx="12192000" cy="1219200"/>
          </a:xfrm>
          <a:prstGeom prst="rect">
            <a:avLst/>
          </a:prstGeom>
          <a:solidFill>
            <a:srgbClr val="E8E8E8">
              <a:alpha val="87843"/>
            </a:srgbClr>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tx2"/>
                </a:solidFill>
                <a:latin typeface="+mj-lt"/>
                <a:ea typeface="+mj-ea"/>
                <a:cs typeface="+mj-cs"/>
              </a:defRPr>
            </a:lvl1pPr>
          </a:lstStyle>
          <a:p>
            <a:endParaRPr lang="en-US" dirty="0"/>
          </a:p>
        </p:txBody>
      </p:sp>
      <p:sp>
        <p:nvSpPr>
          <p:cNvPr id="9" name="Title 3"/>
          <p:cNvSpPr>
            <a:spLocks noGrp="1"/>
          </p:cNvSpPr>
          <p:nvPr>
            <p:ph type="title" hasCustomPrompt="1"/>
          </p:nvPr>
        </p:nvSpPr>
        <p:spPr bwMode="black">
          <a:xfrm>
            <a:off x="266700" y="5638800"/>
            <a:ext cx="11658600" cy="1219200"/>
          </a:xfrm>
          <a:noFill/>
        </p:spPr>
        <p:txBody>
          <a:bodyPr>
            <a:normAutofit/>
          </a:bodyPr>
          <a:lstStyle>
            <a:lvl1pPr algn="ctr">
              <a:defRPr sz="3600">
                <a:solidFill>
                  <a:schemeClr val="tx2"/>
                </a:solidFill>
              </a:defRPr>
            </a:lvl1pPr>
          </a:lstStyle>
          <a:p>
            <a:r>
              <a:rPr lang="en-US" dirty="0"/>
              <a:t>Click to edit title</a:t>
            </a:r>
          </a:p>
        </p:txBody>
      </p:sp>
    </p:spTree>
    <p:extLst>
      <p:ext uri="{BB962C8B-B14F-4D97-AF65-F5344CB8AC3E}">
        <p14:creationId xmlns:p14="http://schemas.microsoft.com/office/powerpoint/2010/main" val="1703797675"/>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creenshot (Dark Horizontal)">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8"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4/19/2024</a:t>
            </a:fld>
            <a:endParaRPr lang="en-US" dirty="0"/>
          </a:p>
        </p:txBody>
      </p:sp>
      <p:sp>
        <p:nvSpPr>
          <p:cNvPr id="7" name="Footer Placeholder 6"/>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9" name="Slide Number Placeholder 7"/>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creenshot (Dark Vertical)">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11" name="Text Placeholder 2"/>
          <p:cNvSpPr>
            <a:spLocks noGrp="1"/>
          </p:cNvSpPr>
          <p:nvPr>
            <p:ph type="body" sz="quarter" idx="13"/>
          </p:nvPr>
        </p:nvSpPr>
        <p:spPr bwMode="white">
          <a:xfrm>
            <a:off x="838200" y="1365203"/>
            <a:ext cx="10515600"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2"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4"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Full Window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pic>
        <p:nvPicPr>
          <p:cNvPr id="12"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36487256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Gray Horizont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bwMode="black">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2"/>
          <p:cNvSpPr>
            <a:spLocks noGrp="1"/>
          </p:cNvSpPr>
          <p:nvPr>
            <p:ph type="body" sz="quarter" idx="11"/>
          </p:nvPr>
        </p:nvSpPr>
        <p:spPr bwMode="black">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5"/>
          <p:cNvSpPr>
            <a:spLocks noGrp="1"/>
          </p:cNvSpPr>
          <p:nvPr>
            <p:ph type="dt" sz="half" idx="12"/>
          </p:nvPr>
        </p:nvSpPr>
        <p:spPr bwMode="black">
          <a:xfrm>
            <a:off x="838200" y="6356350"/>
            <a:ext cx="1358590" cy="365125"/>
          </a:xfrm>
        </p:spPr>
        <p:txBody>
          <a:bodyPr/>
          <a:lstStyle/>
          <a:p>
            <a:fld id="{5D76A200-3168-4D33-A718-3974884CE863}" type="datetime1">
              <a:rPr lang="en-US" smtClean="0"/>
              <a:t>4/19/2024</a:t>
            </a:fld>
            <a:endParaRPr lang="en-US" dirty="0"/>
          </a:p>
        </p:txBody>
      </p:sp>
      <p:sp>
        <p:nvSpPr>
          <p:cNvPr id="7"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1" name="Slide Number Placeholder 7"/>
          <p:cNvSpPr>
            <a:spLocks noGrp="1"/>
          </p:cNvSpPr>
          <p:nvPr>
            <p:ph type="sldNum" sz="quarter" idx="13"/>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creenshot (Light Gray Vertic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7" name="Text Placeholder 2"/>
          <p:cNvSpPr>
            <a:spLocks noGrp="1"/>
          </p:cNvSpPr>
          <p:nvPr>
            <p:ph type="body" sz="quarter" idx="11"/>
          </p:nvPr>
        </p:nvSpPr>
        <p:spPr bwMode="black">
          <a:xfrm>
            <a:off x="838200" y="1365203"/>
            <a:ext cx="10515600" cy="156718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6"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4"/>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creenshot (Full Window Ligh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pic>
        <p:nvPicPr>
          <p:cNvPr id="9"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10"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064751064"/>
      </p:ext>
    </p:extLst>
  </p:cSld>
  <p:clrMapOvr>
    <a:masterClrMapping/>
  </p:clrMapOvr>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creenshot (Blue Horizontal)">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9" name="Footer Placeholder 6"/>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7"/>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creenshot (Blue Vertical)">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sp>
        <p:nvSpPr>
          <p:cNvPr id="14" name="Text Placeholder 2"/>
          <p:cNvSpPr>
            <a:spLocks noGrp="1"/>
          </p:cNvSpPr>
          <p:nvPr>
            <p:ph type="body" sz="quarter" idx="13"/>
          </p:nvPr>
        </p:nvSpPr>
        <p:spPr bwMode="white">
          <a:xfrm>
            <a:off x="838200" y="1365203"/>
            <a:ext cx="10515600"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5"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creenshot (Full Window Blue)">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endParaRPr lang="en-US" dirty="0"/>
          </a:p>
        </p:txBody>
      </p:sp>
      <p:pic>
        <p:nvPicPr>
          <p:cNvPr id="6"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7"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57571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0" name="Title 2"/>
          <p:cNvSpPr>
            <a:spLocks noGrp="1"/>
          </p:cNvSpPr>
          <p:nvPr>
            <p:ph type="title"/>
          </p:nvPr>
        </p:nvSpPr>
        <p:spPr bwMode="white">
          <a:xfrm>
            <a:off x="838200" y="-1"/>
            <a:ext cx="10515600" cy="1216025"/>
          </a:xfrm>
          <a:noFill/>
        </p:spPr>
        <p:txBody>
          <a:bodyPr lIns="45720" rIns="45720">
            <a:normAutofit/>
          </a:bodyPr>
          <a:lstStyle>
            <a:lvl1pPr algn="r">
              <a:defRPr sz="3600">
                <a:solidFill>
                  <a:schemeClr val="bg1"/>
                </a:solidFill>
              </a:defRPr>
            </a:lvl1pPr>
          </a:lstStyle>
          <a:p>
            <a:r>
              <a:rPr lang="en-US"/>
              <a:t>Click to edit Master title style</a:t>
            </a:r>
            <a:endParaRPr lang="en-US" dirty="0"/>
          </a:p>
        </p:txBody>
      </p:sp>
      <p:sp>
        <p:nvSpPr>
          <p:cNvPr id="12" name="Table Placeholder 3"/>
          <p:cNvSpPr>
            <a:spLocks noGrp="1"/>
          </p:cNvSpPr>
          <p:nvPr>
            <p:ph type="tbl" sz="quarter" idx="13"/>
          </p:nvPr>
        </p:nvSpPr>
        <p:spPr bwMode="gray">
          <a:xfrm>
            <a:off x="838200" y="1335088"/>
            <a:ext cx="10515600" cy="4841875"/>
          </a:xfrm>
        </p:spPr>
        <p:txBody>
          <a:bodyPr/>
          <a:lstStyle/>
          <a:p>
            <a:r>
              <a:rPr lang="en-US"/>
              <a:t>Click icon to add table</a:t>
            </a:r>
          </a:p>
        </p:txBody>
      </p:sp>
      <p:sp>
        <p:nvSpPr>
          <p:cNvPr id="4" name="Date Placeholder 4"/>
          <p:cNvSpPr>
            <a:spLocks noGrp="1"/>
          </p:cNvSpPr>
          <p:nvPr>
            <p:ph type="dt" sz="half" idx="10"/>
          </p:nvPr>
        </p:nvSpPr>
        <p:spPr bwMode="black"/>
        <p:txBody>
          <a:bodyPr/>
          <a:lstStyle/>
          <a:p>
            <a:fld id="{9A198C9B-0587-4A1E-9E03-E4C9FE222F08}" type="datetime1">
              <a:rPr lang="en-US" smtClean="0"/>
              <a:t>4/19/2024</a:t>
            </a:fld>
            <a:endParaRPr lang="en-US" dirty="0"/>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creenshot (Computer)">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4"/>
          <p:cNvSpPr>
            <a:spLocks noGrp="1"/>
          </p:cNvSpPr>
          <p:nvPr>
            <p:ph type="pic" sz="quarter" idx="10" hasCustomPrompt="1"/>
          </p:nvPr>
        </p:nvSpPr>
        <p:spPr bwMode="gray">
          <a:xfrm>
            <a:off x="4976787" y="691882"/>
            <a:ext cx="6300787" cy="3411537"/>
          </a:xfrm>
        </p:spPr>
        <p:txBody>
          <a:bodyPr/>
          <a:lstStyle>
            <a:lvl1pPr>
              <a:defRPr/>
            </a:lvl1pPr>
          </a:lstStyle>
          <a:p>
            <a:r>
              <a:rPr lang="en-US" dirty="0"/>
              <a:t>Click icon to insert screenshot</a:t>
            </a:r>
          </a:p>
        </p:txBody>
      </p:sp>
      <p:sp>
        <p:nvSpPr>
          <p:cNvPr id="10"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9" name="Footer Placeholder 6"/>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7"/>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creenshot (Computer, Tablet, Phone)">
    <p:bg bwMode="black">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t="8417"/>
          <a:stretch/>
        </p:blipFill>
        <p:spPr bwMode="gray">
          <a:xfrm>
            <a:off x="513807" y="300788"/>
            <a:ext cx="11412844" cy="6506515"/>
          </a:xfrm>
          <a:prstGeom prst="rect">
            <a:avLst/>
          </a:prstGeom>
        </p:spPr>
      </p:pic>
      <p:sp>
        <p:nvSpPr>
          <p:cNvPr id="13" name="Title 2"/>
          <p:cNvSpPr>
            <a:spLocks noGrp="1"/>
          </p:cNvSpPr>
          <p:nvPr>
            <p:ph type="title" hasCustomPrompt="1"/>
          </p:nvPr>
        </p:nvSpPr>
        <p:spPr bwMode="white">
          <a:xfrm>
            <a:off x="815897" y="287066"/>
            <a:ext cx="3521927" cy="2734914"/>
          </a:xfrm>
        </p:spPr>
        <p:txBody>
          <a:bodyPr/>
          <a:lstStyle>
            <a:lvl1pPr>
              <a:defRPr b="0">
                <a:solidFill>
                  <a:schemeClr val="tx1"/>
                </a:solidFill>
              </a:defRPr>
            </a:lvl1pPr>
          </a:lstStyle>
          <a:p>
            <a:r>
              <a:rPr lang="en-US" dirty="0"/>
              <a:t>Click to edit title</a:t>
            </a:r>
          </a:p>
        </p:txBody>
      </p:sp>
      <p:sp>
        <p:nvSpPr>
          <p:cNvPr id="15" name="Picture Placeholder 3"/>
          <p:cNvSpPr>
            <a:spLocks noGrp="1"/>
          </p:cNvSpPr>
          <p:nvPr>
            <p:ph type="pic" sz="quarter" idx="10" hasCustomPrompt="1"/>
          </p:nvPr>
        </p:nvSpPr>
        <p:spPr bwMode="gray">
          <a:xfrm>
            <a:off x="4976788" y="691883"/>
            <a:ext cx="6298572" cy="3369130"/>
          </a:xfrm>
        </p:spPr>
        <p:txBody>
          <a:bodyPr/>
          <a:lstStyle>
            <a:lvl1pPr>
              <a:defRPr/>
            </a:lvl1pPr>
          </a:lstStyle>
          <a:p>
            <a:r>
              <a:rPr lang="en-US" dirty="0"/>
              <a:t>Click icon to insert screenshot</a:t>
            </a:r>
          </a:p>
        </p:txBody>
      </p:sp>
      <p:sp>
        <p:nvSpPr>
          <p:cNvPr id="12" name="Picture Placeholder 4"/>
          <p:cNvSpPr>
            <a:spLocks noGrp="1"/>
          </p:cNvSpPr>
          <p:nvPr>
            <p:ph type="pic" sz="quarter" idx="13" hasCustomPrompt="1"/>
          </p:nvPr>
        </p:nvSpPr>
        <p:spPr bwMode="gray">
          <a:xfrm>
            <a:off x="2393577" y="3413074"/>
            <a:ext cx="1848970" cy="2458337"/>
          </a:xfrm>
        </p:spPr>
        <p:txBody>
          <a:bodyPr>
            <a:normAutofit/>
          </a:bodyPr>
          <a:lstStyle>
            <a:lvl1pPr>
              <a:defRPr sz="2200"/>
            </a:lvl1pPr>
          </a:lstStyle>
          <a:p>
            <a:r>
              <a:rPr lang="en-US" dirty="0"/>
              <a:t>Click icon to insert screenshot</a:t>
            </a:r>
          </a:p>
        </p:txBody>
      </p:sp>
      <p:sp>
        <p:nvSpPr>
          <p:cNvPr id="17" name="Picture Placeholder 5"/>
          <p:cNvSpPr>
            <a:spLocks noGrp="1"/>
          </p:cNvSpPr>
          <p:nvPr>
            <p:ph type="pic" sz="quarter" idx="14" hasCustomPrompt="1"/>
          </p:nvPr>
        </p:nvSpPr>
        <p:spPr bwMode="gray">
          <a:xfrm>
            <a:off x="968188" y="4352926"/>
            <a:ext cx="894231" cy="1570503"/>
          </a:xfrm>
        </p:spPr>
        <p:txBody>
          <a:bodyPr>
            <a:normAutofit/>
          </a:bodyPr>
          <a:lstStyle>
            <a:lvl1pPr marL="171450" indent="-171450">
              <a:buFont typeface="Arial" panose="020B0604020202020204" pitchFamily="34" charset="0"/>
              <a:buChar char="•"/>
              <a:defRPr sz="950"/>
            </a:lvl1pPr>
          </a:lstStyle>
          <a:p>
            <a:r>
              <a:rPr lang="en-US" dirty="0"/>
              <a:t>Click icon to insert screenshot</a:t>
            </a:r>
          </a:p>
        </p:txBody>
      </p:sp>
      <p:sp>
        <p:nvSpPr>
          <p:cNvPr id="10" name="Date Placeholder 6"/>
          <p:cNvSpPr>
            <a:spLocks noGrp="1"/>
          </p:cNvSpPr>
          <p:nvPr>
            <p:ph type="dt" sz="half" idx="11"/>
          </p:nvPr>
        </p:nvSpPr>
        <p:spPr bwMode="white">
          <a:xfrm>
            <a:off x="838200" y="6356350"/>
            <a:ext cx="1358590" cy="365125"/>
          </a:xfrm>
        </p:spPr>
        <p:txBody>
          <a:bodyPr/>
          <a:lstStyle>
            <a:lvl1pPr>
              <a:defRPr>
                <a:solidFill>
                  <a:schemeClr val="tx2"/>
                </a:solidFill>
              </a:defRPr>
            </a:lvl1pPr>
          </a:lstStyle>
          <a:p>
            <a:fld id="{276FB33B-BCEE-4E25-B97B-A564B0E1024B}" type="datetime1">
              <a:rPr lang="en-US" smtClean="0"/>
              <a:pPr/>
              <a:t>4/19/2024</a:t>
            </a:fld>
            <a:endParaRPr lang="en-US" dirty="0"/>
          </a:p>
        </p:txBody>
      </p:sp>
      <p:sp>
        <p:nvSpPr>
          <p:cNvPr id="9" name="Footer Placeholder 7"/>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tx1"/>
                </a:solidFill>
              </a:rPr>
              <a:t>|</a:t>
            </a:r>
            <a:r>
              <a:rPr lang="en-US" dirty="0"/>
              <a:t> mn.gov/</a:t>
            </a:r>
            <a:r>
              <a:rPr lang="en-US" dirty="0" err="1"/>
              <a:t>websiteurl</a:t>
            </a:r>
            <a:endParaRPr lang="en-US" dirty="0"/>
          </a:p>
        </p:txBody>
      </p:sp>
      <p:sp>
        <p:nvSpPr>
          <p:cNvPr id="11" name="Slide Number Placeholder 8"/>
          <p:cNvSpPr>
            <a:spLocks noGrp="1"/>
          </p:cNvSpPr>
          <p:nvPr>
            <p:ph type="sldNum" sz="quarter" idx="12"/>
          </p:nvPr>
        </p:nvSpPr>
        <p:spPr bwMode="white">
          <a:xfrm>
            <a:off x="9891132" y="6356350"/>
            <a:ext cx="1462668" cy="365125"/>
          </a:xfrm>
        </p:spPr>
        <p:txBody>
          <a:bodyPr/>
          <a:lstStyle>
            <a:lvl1pPr>
              <a:defRPr>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2763675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2"/>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3"/>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9"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Dark Background)">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2"/>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3"/>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4/19/2024</a:t>
            </a:fld>
            <a:endParaRPr lang="en-US" dirty="0"/>
          </a:p>
        </p:txBody>
      </p:sp>
      <p:sp>
        <p:nvSpPr>
          <p:cNvPr id="18" name="Footer Placeholder 5"/>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1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hoto Background (Blue Title, Overlay)">
    <p:spTree>
      <p:nvGrpSpPr>
        <p:cNvPr id="1" name=""/>
        <p:cNvGrpSpPr/>
        <p:nvPr/>
      </p:nvGrpSpPr>
      <p:grpSpPr>
        <a:xfrm>
          <a:off x="0" y="0"/>
          <a:ext cx="0" cy="0"/>
          <a:chOff x="0" y="0"/>
          <a:chExt cx="0" cy="0"/>
        </a:xfrm>
      </p:grpSpPr>
      <p:sp>
        <p:nvSpPr>
          <p:cNvPr id="1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9" name="Picture Placeholder 3"/>
          <p:cNvSpPr>
            <a:spLocks noGrp="1"/>
          </p:cNvSpPr>
          <p:nvPr>
            <p:ph type="pic" sz="quarter" idx="13" hasCustomPrompt="1"/>
          </p:nvPr>
        </p:nvSpPr>
        <p:spPr bwMode="gray">
          <a:xfrm>
            <a:off x="0" y="1219198"/>
            <a:ext cx="12192000" cy="5638802"/>
          </a:xfrm>
        </p:spPr>
        <p:txBody>
          <a:bodyPr/>
          <a:lstStyle/>
          <a:p>
            <a:r>
              <a:rPr lang="en-US" dirty="0"/>
              <a:t>Click Icon to add picture</a:t>
            </a:r>
          </a:p>
        </p:txBody>
      </p:sp>
      <p:sp>
        <p:nvSpPr>
          <p:cNvPr id="7" name="Content Placeholder 4"/>
          <p:cNvSpPr>
            <a:spLocks noGrp="1"/>
          </p:cNvSpPr>
          <p:nvPr>
            <p:ph idx="1"/>
          </p:nvPr>
        </p:nvSpPr>
        <p:spPr bwMode="auto">
          <a:xfrm>
            <a:off x="0" y="1921328"/>
            <a:ext cx="5683624" cy="4234542"/>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hoto Background (White Title, Blue Overlay)">
    <p:spTree>
      <p:nvGrpSpPr>
        <p:cNvPr id="1" name=""/>
        <p:cNvGrpSpPr/>
        <p:nvPr/>
      </p:nvGrpSpPr>
      <p:grpSpPr>
        <a:xfrm>
          <a:off x="0" y="0"/>
          <a:ext cx="0" cy="0"/>
          <a:chOff x="0" y="0"/>
          <a:chExt cx="0" cy="0"/>
        </a:xfrm>
      </p:grpSpPr>
      <p:sp>
        <p:nvSpPr>
          <p:cNvPr id="8"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endParaRPr lang="en-US" dirty="0"/>
          </a:p>
        </p:txBody>
      </p:sp>
      <p:sp>
        <p:nvSpPr>
          <p:cNvPr id="9" name="Picture Placeholder 2"/>
          <p:cNvSpPr>
            <a:spLocks noGrp="1"/>
          </p:cNvSpPr>
          <p:nvPr>
            <p:ph type="pic" sz="quarter" idx="13" hasCustomPrompt="1"/>
          </p:nvPr>
        </p:nvSpPr>
        <p:spPr bwMode="gray">
          <a:xfrm>
            <a:off x="0" y="1219198"/>
            <a:ext cx="12192000" cy="5638802"/>
          </a:xfrm>
        </p:spPr>
        <p:txBody>
          <a:bodyPr/>
          <a:lstStyle>
            <a:lvl1pPr>
              <a:defRPr baseline="0"/>
            </a:lvl1pPr>
          </a:lstStyle>
          <a:p>
            <a:r>
              <a:rPr lang="en-US" dirty="0"/>
              <a:t>Click Icon to add picture</a:t>
            </a:r>
          </a:p>
        </p:txBody>
      </p:sp>
      <p:sp>
        <p:nvSpPr>
          <p:cNvPr id="7" name="Content Placeholder 3"/>
          <p:cNvSpPr>
            <a:spLocks noGrp="1"/>
          </p:cNvSpPr>
          <p:nvPr>
            <p:ph idx="1"/>
          </p:nvPr>
        </p:nvSpPr>
        <p:spPr bwMode="auto">
          <a:xfrm>
            <a:off x="0" y="1921328"/>
            <a:ext cx="5683624" cy="4234542"/>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mage Background (Blue Circle)">
    <p:bg bwMode="gray">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3"/>
          </p:nvPr>
        </p:nvSpPr>
        <p:spPr bwMode="gray">
          <a:xfrm>
            <a:off x="0" y="0"/>
            <a:ext cx="12192000" cy="6858000"/>
          </a:xfrm>
        </p:spPr>
        <p:txBody>
          <a:bodyPr/>
          <a:lstStyle/>
          <a:p>
            <a:r>
              <a:rPr lang="en-US"/>
              <a:t>Click icon to add picture</a:t>
            </a:r>
            <a:endParaRPr lang="en-US" dirty="0"/>
          </a:p>
        </p:txBody>
      </p:sp>
      <p:sp>
        <p:nvSpPr>
          <p:cNvPr id="9" name="Title 2"/>
          <p:cNvSpPr>
            <a:spLocks noGrp="1"/>
          </p:cNvSpPr>
          <p:nvPr>
            <p:ph type="title" hasCustomPrompt="1"/>
          </p:nvPr>
        </p:nvSpPr>
        <p:spPr bwMode="auto">
          <a:xfrm>
            <a:off x="6304108"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Background (Multiple Circles)">
    <p:bg>
      <p:bgPr>
        <a:solidFill>
          <a:schemeClr val="bg1"/>
        </a:solidFill>
        <a:effectLst/>
      </p:bgPr>
    </p:bg>
    <p:spTree>
      <p:nvGrpSpPr>
        <p:cNvPr id="1" name=""/>
        <p:cNvGrpSpPr/>
        <p:nvPr/>
      </p:nvGrpSpPr>
      <p:grpSpPr>
        <a:xfrm>
          <a:off x="0" y="0"/>
          <a:ext cx="0" cy="0"/>
          <a:chOff x="0" y="0"/>
          <a:chExt cx="0" cy="0"/>
        </a:xfrm>
      </p:grpSpPr>
      <p:sp>
        <p:nvSpPr>
          <p:cNvPr id="10" name="Picture Placeholder 1"/>
          <p:cNvSpPr>
            <a:spLocks noGrp="1"/>
          </p:cNvSpPr>
          <p:nvPr>
            <p:ph type="pic" sz="quarter" idx="15"/>
          </p:nvPr>
        </p:nvSpPr>
        <p:spPr bwMode="gray">
          <a:xfrm>
            <a:off x="0" y="0"/>
            <a:ext cx="12192000" cy="6858000"/>
          </a:xfrm>
        </p:spPr>
        <p:txBody>
          <a:bodyPr/>
          <a:lstStyle/>
          <a:p>
            <a:r>
              <a:rPr lang="en-US"/>
              <a:t>Click icon to add picture</a:t>
            </a:r>
            <a:endParaRPr lang="en-US" dirty="0"/>
          </a:p>
        </p:txBody>
      </p:sp>
      <p:sp>
        <p:nvSpPr>
          <p:cNvPr id="8" name="Title 2"/>
          <p:cNvSpPr>
            <a:spLocks noGrp="1"/>
          </p:cNvSpPr>
          <p:nvPr>
            <p:ph type="title" hasCustomPrompt="1"/>
          </p:nvPr>
        </p:nvSpPr>
        <p:spPr bwMode="auto">
          <a:xfrm>
            <a:off x="7289728" y="901318"/>
            <a:ext cx="4661388" cy="4661388"/>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12" name="Text Placeholder 3"/>
          <p:cNvSpPr>
            <a:spLocks noGrp="1"/>
          </p:cNvSpPr>
          <p:nvPr>
            <p:ph type="body" sz="quarter" idx="16" hasCustomPrompt="1"/>
          </p:nvPr>
        </p:nvSpPr>
        <p:spPr bwMode="auto">
          <a:xfrm>
            <a:off x="6054753" y="398666"/>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13" name="Text Placeholder 4"/>
          <p:cNvSpPr>
            <a:spLocks noGrp="1"/>
          </p:cNvSpPr>
          <p:nvPr>
            <p:ph type="body" sz="quarter" idx="17" hasCustomPrompt="1"/>
          </p:nvPr>
        </p:nvSpPr>
        <p:spPr bwMode="auto">
          <a:xfrm>
            <a:off x="5679058" y="3827626"/>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ote or Statement (Blue Box, Photo BG)">
    <p:bg>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3"/>
          </p:nvPr>
        </p:nvSpPr>
        <p:spPr bwMode="gray">
          <a:xfrm>
            <a:off x="0" y="0"/>
            <a:ext cx="12192000" cy="6858000"/>
          </a:xfrm>
        </p:spPr>
        <p:txBody>
          <a:bodyPr/>
          <a:lstStyle/>
          <a:p>
            <a:r>
              <a:rPr lang="en-US"/>
              <a:t>Click icon to add picture</a:t>
            </a:r>
          </a:p>
        </p:txBody>
      </p:sp>
      <p:sp>
        <p:nvSpPr>
          <p:cNvPr id="5" name="Title 2"/>
          <p:cNvSpPr>
            <a:spLocks noGrp="1"/>
          </p:cNvSpPr>
          <p:nvPr>
            <p:ph type="title" hasCustomPrompt="1"/>
          </p:nvPr>
        </p:nvSpPr>
        <p:spPr bwMode="auto">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or Statement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2"/>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3"/>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4/19/2024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5"/>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12" name="Rectangle 1"/>
          <p:cNvSpPr txBox="1">
            <a:spLocks/>
          </p:cNvSpPr>
          <p:nvPr userDrawn="1"/>
        </p:nvSpPr>
        <p:spPr bwMode="black">
          <a:xfrm>
            <a:off x="0" y="4188561"/>
            <a:ext cx="12192000" cy="1199223"/>
          </a:xfrm>
          <a:prstGeom prst="rect">
            <a:avLst/>
          </a:prstGeom>
          <a:solidFill>
            <a:schemeClr val="accent1"/>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2" name="Title 2"/>
          <p:cNvSpPr>
            <a:spLocks noGrp="1"/>
          </p:cNvSpPr>
          <p:nvPr>
            <p:ph type="ctrTitle" hasCustomPrompt="1"/>
          </p:nvPr>
        </p:nvSpPr>
        <p:spPr bwMode="white">
          <a:xfrm>
            <a:off x="266700" y="4188564"/>
            <a:ext cx="11658600" cy="1199223"/>
          </a:xfrm>
          <a:no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3"/>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0" name="Text Placeholder 4"/>
          <p:cNvSpPr>
            <a:spLocks noGrp="1"/>
          </p:cNvSpPr>
          <p:nvPr>
            <p:ph type="body" sz="quarter" idx="18" hasCustomPrompt="1"/>
          </p:nvPr>
        </p:nvSpPr>
        <p:spPr bwMode="black">
          <a:xfrm>
            <a:off x="838200" y="5644884"/>
            <a:ext cx="10515600" cy="711464"/>
          </a:xfrm>
        </p:spPr>
        <p:txBody>
          <a:bodyPr>
            <a:normAutofit/>
          </a:bodyPr>
          <a:lstStyle>
            <a:lvl1pPr marL="0" indent="0" algn="ctr">
              <a:buNone/>
              <a:defRPr sz="2400"/>
            </a:lvl1pPr>
          </a:lstStyle>
          <a:p>
            <a:pPr lvl="0"/>
            <a:r>
              <a:rPr lang="en-US" dirty="0" err="1"/>
              <a:t>Firstname</a:t>
            </a:r>
            <a:r>
              <a:rPr lang="en-US" dirty="0"/>
              <a:t> </a:t>
            </a:r>
            <a:r>
              <a:rPr lang="en-US" dirty="0" err="1"/>
              <a:t>Lastname</a:t>
            </a:r>
            <a:r>
              <a:rPr lang="en-US" dirty="0"/>
              <a:t> | Job Title</a:t>
            </a:r>
          </a:p>
        </p:txBody>
      </p:sp>
      <p:sp>
        <p:nvSpPr>
          <p:cNvPr id="18" name="Date Placeholder 5"/>
          <p:cNvSpPr>
            <a:spLocks noGrp="1"/>
          </p:cNvSpPr>
          <p:nvPr>
            <p:ph type="dt" sz="half" idx="15"/>
          </p:nvPr>
        </p:nvSpPr>
        <p:spPr bwMode="black"/>
        <p:txBody>
          <a:bodyPr/>
          <a:lstStyle/>
          <a:p>
            <a:fld id="{A8CA1A9B-139F-4606-AD0A-F3253110DAE5}" type="datetime1">
              <a:rPr lang="en-US" smtClean="0"/>
              <a:t>4/19/2024</a:t>
            </a:fld>
            <a:endParaRPr lang="en-US" dirty="0"/>
          </a:p>
        </p:txBody>
      </p:sp>
      <p:sp>
        <p:nvSpPr>
          <p:cNvPr id="9"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19" name="Slide Number Placeholder 7"/>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3" name="Picture 8"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53400" y="334033"/>
            <a:ext cx="3200400" cy="1111147"/>
          </a:xfrm>
          <a:prstGeom prst="rect">
            <a:avLst/>
          </a:prstGeom>
        </p:spPr>
      </p:pic>
      <p:sp>
        <p:nvSpPr>
          <p:cNvPr id="11" name="Picture Placeholder 9"/>
          <p:cNvSpPr>
            <a:spLocks noGrp="1"/>
          </p:cNvSpPr>
          <p:nvPr>
            <p:ph type="pic" sz="quarter" idx="13" hasCustomPrompt="1"/>
          </p:nvPr>
        </p:nvSpPr>
        <p:spPr bwMode="gray">
          <a:xfrm>
            <a:off x="0" y="1789113"/>
            <a:ext cx="12192000" cy="2298700"/>
          </a:xfrm>
        </p:spPr>
        <p:txBody>
          <a:bodyPr/>
          <a:lstStyle/>
          <a:p>
            <a:r>
              <a:rPr lang="en-US" dirty="0"/>
              <a:t>Click Icon to add picture</a:t>
            </a:r>
          </a:p>
        </p:txBody>
      </p:sp>
    </p:spTree>
    <p:extLst>
      <p:ext uri="{BB962C8B-B14F-4D97-AF65-F5344CB8AC3E}">
        <p14:creationId xmlns:p14="http://schemas.microsoft.com/office/powerpoint/2010/main" val="2082250229"/>
      </p:ext>
    </p:extLst>
  </p:cSld>
  <p:clrMapOvr>
    <a:masterClrMapping/>
  </p:clrMapOvr>
  <p:hf sldNum="0"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Quote or Statement (Light Gray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Rectangle 1"/>
          <p:cNvSpPr txBox="1">
            <a:spLocks/>
          </p:cNvSpPr>
          <p:nvPr userDrawn="1"/>
        </p:nvSpPr>
        <p:spPr bwMode="black">
          <a:xfrm>
            <a:off x="0" y="1389684"/>
            <a:ext cx="12192000" cy="1340989"/>
          </a:xfrm>
          <a:prstGeom prst="rect">
            <a:avLst/>
          </a:prstGeom>
          <a:solidFill>
            <a:schemeClr val="tx1"/>
          </a:solidFill>
        </p:spPr>
        <p:txBody>
          <a:bodyPr vert="horz" lIns="0" tIns="0" rIns="0" bIns="0" rtlCol="0" anchor="ctr">
            <a:noAutofit/>
          </a:bodyPr>
          <a:lstStyle>
            <a:lvl1pPr algn="ctr" defTabSz="914400" rtl="0" eaLnBrk="1" latinLnBrk="0" hangingPunct="1">
              <a:lnSpc>
                <a:spcPct val="90000"/>
              </a:lnSpc>
              <a:spcBef>
                <a:spcPct val="0"/>
              </a:spcBef>
              <a:buNone/>
              <a:tabLst>
                <a:tab pos="3770313" algn="l"/>
              </a:tabLst>
              <a:defRPr sz="7000" kern="1200">
                <a:solidFill>
                  <a:schemeClr val="accent2"/>
                </a:solidFill>
                <a:latin typeface="+mj-lt"/>
                <a:ea typeface="+mj-ea"/>
                <a:cs typeface="+mj-cs"/>
              </a:defRPr>
            </a:lvl1pPr>
          </a:lstStyle>
          <a:p>
            <a:endParaRPr lang="en-US" dirty="0"/>
          </a:p>
        </p:txBody>
      </p:sp>
      <p:sp>
        <p:nvSpPr>
          <p:cNvPr id="7" name="Title 2"/>
          <p:cNvSpPr>
            <a:spLocks noGrp="1"/>
          </p:cNvSpPr>
          <p:nvPr>
            <p:ph type="title" hasCustomPrompt="1"/>
          </p:nvPr>
        </p:nvSpPr>
        <p:spPr bwMode="white">
          <a:xfrm>
            <a:off x="266700" y="1389685"/>
            <a:ext cx="11658600" cy="1340989"/>
          </a:xfrm>
          <a:no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3"/>
          <p:cNvSpPr>
            <a:spLocks noGrp="1"/>
          </p:cNvSpPr>
          <p:nvPr>
            <p:ph type="body" sz="quarter" idx="13" hasCustomPrompt="1"/>
          </p:nvPr>
        </p:nvSpPr>
        <p:spPr bwMode="black">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2"/>
                </a:solidFill>
              </a:defRPr>
            </a:lvl1pPr>
          </a:lstStyle>
          <a:p>
            <a:pPr lvl="0"/>
            <a:r>
              <a:rPr lang="en-US" dirty="0"/>
              <a:t>Make a secondary statement here.</a:t>
            </a:r>
          </a:p>
        </p:txBody>
      </p:sp>
      <p:sp>
        <p:nvSpPr>
          <p:cNvPr id="3" name="Date Placeholder 4"/>
          <p:cNvSpPr>
            <a:spLocks noGrp="1"/>
          </p:cNvSpPr>
          <p:nvPr>
            <p:ph type="dt" sz="half" idx="10"/>
          </p:nvPr>
        </p:nvSpPr>
        <p:spPr bwMode="black"/>
        <p:txBody>
          <a:bodyPr/>
          <a:lstStyle/>
          <a:p>
            <a:fld id="{466A75E6-E45B-4C5D-981E-7C8ED0C72F5D}" type="datetime1">
              <a:rPr lang="en-US" smtClean="0"/>
              <a:t>4/19/2024</a:t>
            </a:fld>
            <a:endParaRPr lang="en-US" dirty="0"/>
          </a:p>
        </p:txBody>
      </p:sp>
      <p:sp>
        <p:nvSpPr>
          <p:cNvPr id="5" name="Footer Placeholder 5"/>
          <p:cNvSpPr>
            <a:spLocks noGrp="1"/>
          </p:cNvSpPr>
          <p:nvPr>
            <p:ph type="ftr" sz="quarter" idx="12"/>
          </p:nvPr>
        </p:nvSpPr>
        <p:spPr bwMode="black"/>
        <p:txBody>
          <a:bodyPr/>
          <a:lstStyle>
            <a:lvl1pPr>
              <a:defRPr>
                <a:solidFill>
                  <a:schemeClr val="tx2"/>
                </a:solidFill>
              </a:defRPr>
            </a:lvl1pPr>
          </a:lstStyle>
          <a:p>
            <a:r>
              <a:rPr lang="en-US" dirty="0"/>
              <a:t>Optional Tagline Goes Here | mn.gov/</a:t>
            </a:r>
            <a:r>
              <a:rPr lang="en-US" dirty="0" err="1"/>
              <a:t>websiteurl</a:t>
            </a:r>
            <a:endParaRPr lang="en-US" dirty="0"/>
          </a:p>
        </p:txBody>
      </p:sp>
      <p:sp>
        <p:nvSpPr>
          <p:cNvPr id="4" name="Slide Number Placeholder 6"/>
          <p:cNvSpPr>
            <a:spLocks noGrp="1"/>
          </p:cNvSpPr>
          <p:nvPr>
            <p:ph type="sldNum" sz="quarter" idx="11"/>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Quote or Statement (Image Background)">
    <p:bg bwMode="ltGray">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4" hasCustomPrompt="1"/>
          </p:nvPr>
        </p:nvSpPr>
        <p:spPr bwMode="gray">
          <a:xfrm>
            <a:off x="0" y="0"/>
            <a:ext cx="12192000" cy="6858000"/>
          </a:xfrm>
        </p:spPr>
        <p:txBody>
          <a:bodyPr/>
          <a:lstStyle>
            <a:lvl1pPr>
              <a:defRPr/>
            </a:lvl1pPr>
          </a:lstStyle>
          <a:p>
            <a:r>
              <a:rPr lang="en-US" dirty="0"/>
              <a:t>Click icon to edit background picture</a:t>
            </a:r>
          </a:p>
        </p:txBody>
      </p:sp>
      <p:sp>
        <p:nvSpPr>
          <p:cNvPr id="12" name="Title 2"/>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3"/>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4"/>
          <p:cNvSpPr>
            <a:spLocks noGrp="1"/>
          </p:cNvSpPr>
          <p:nvPr>
            <p:ph type="dt" sz="half" idx="10"/>
          </p:nvPr>
        </p:nvSpPr>
        <p:spPr bwMode="white"/>
        <p:txBody>
          <a:bodyPr/>
          <a:lstStyle>
            <a:lvl1pPr>
              <a:defRPr>
                <a:solidFill>
                  <a:schemeClr val="bg1"/>
                </a:solidFill>
              </a:defRPr>
            </a:lvl1pPr>
          </a:lstStyle>
          <a:p>
            <a:fld id="{F8B25D9D-5365-41CD-BF43-4FFFCBF4BBDA}" type="datetime1">
              <a:rPr lang="en-US" smtClean="0"/>
              <a:t>4/19/2024</a:t>
            </a:fld>
            <a:endParaRPr lang="en-US" dirty="0"/>
          </a:p>
        </p:txBody>
      </p:sp>
      <p:sp>
        <p:nvSpPr>
          <p:cNvPr id="5" name="Footer Placeholder 5"/>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6"/>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hank You">
    <p:bg bwMode="auto">
      <p:bgPr>
        <a:solidFill>
          <a:srgbClr val="E8E8E8"/>
        </a:solidFill>
        <a:effectLst/>
      </p:bgPr>
    </p:bg>
    <p:spTree>
      <p:nvGrpSpPr>
        <p:cNvPr id="1" name=""/>
        <p:cNvGrpSpPr/>
        <p:nvPr/>
      </p:nvGrpSpPr>
      <p:grpSpPr>
        <a:xfrm>
          <a:off x="0" y="0"/>
          <a:ext cx="0" cy="0"/>
          <a:chOff x="0" y="0"/>
          <a:chExt cx="0" cy="0"/>
        </a:xfrm>
      </p:grpSpPr>
      <p:sp>
        <p:nvSpPr>
          <p:cNvPr id="10" name="Rectangle 1"/>
          <p:cNvSpPr txBox="1">
            <a:spLocks/>
          </p:cNvSpPr>
          <p:nvPr userDrawn="1"/>
        </p:nvSpPr>
        <p:spPr bwMode="black">
          <a:xfrm>
            <a:off x="0" y="1651380"/>
            <a:ext cx="12192000" cy="1733266"/>
          </a:xfrm>
          <a:prstGeom prst="rect">
            <a:avLst/>
          </a:prstGeom>
          <a:solidFill>
            <a:schemeClr val="tx1"/>
          </a:solidFill>
        </p:spPr>
        <p:txBody>
          <a:bodyPr vert="horz" lIns="0" tIns="0" rIns="0" bIns="0" rtlCol="0" anchor="ctr">
            <a:noAutofit/>
          </a:bodyPr>
          <a:lstStyle>
            <a:lvl1pPr algn="ctr" defTabSz="914400" rtl="0" eaLnBrk="1" latinLnBrk="0" hangingPunct="1">
              <a:lnSpc>
                <a:spcPct val="90000"/>
              </a:lnSpc>
              <a:spcBef>
                <a:spcPct val="0"/>
              </a:spcBef>
              <a:buNone/>
              <a:tabLst>
                <a:tab pos="3770313" algn="l"/>
              </a:tabLst>
              <a:defRPr sz="7000" kern="1200">
                <a:solidFill>
                  <a:schemeClr val="bg1"/>
                </a:solidFill>
                <a:latin typeface="+mj-lt"/>
                <a:ea typeface="+mj-ea"/>
                <a:cs typeface="+mj-cs"/>
              </a:defRPr>
            </a:lvl1pPr>
          </a:lstStyle>
          <a:p>
            <a:endParaRPr lang="en-US" dirty="0"/>
          </a:p>
        </p:txBody>
      </p:sp>
      <p:sp>
        <p:nvSpPr>
          <p:cNvPr id="7" name="Title 2"/>
          <p:cNvSpPr>
            <a:spLocks noGrp="1"/>
          </p:cNvSpPr>
          <p:nvPr>
            <p:ph type="title" hasCustomPrompt="1"/>
          </p:nvPr>
        </p:nvSpPr>
        <p:spPr bwMode="white">
          <a:xfrm>
            <a:off x="266700" y="1651380"/>
            <a:ext cx="11658600" cy="1733266"/>
          </a:xfrm>
          <a:no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2"/>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2"/>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3"/>
          <p:cNvSpPr>
            <a:spLocks noGrp="1"/>
          </p:cNvSpPr>
          <p:nvPr>
            <p:ph type="dt" sz="half" idx="10"/>
          </p:nvPr>
        </p:nvSpPr>
        <p:spPr bwMode="black"/>
        <p:txBody>
          <a:bodyPr/>
          <a:lstStyle>
            <a:lvl1pPr>
              <a:defRPr>
                <a:solidFill>
                  <a:schemeClr val="tx2"/>
                </a:solidFill>
              </a:defRPr>
            </a:lvl1pPr>
          </a:lstStyle>
          <a:p>
            <a:fld id="{466A75E6-E45B-4C5D-981E-7C8ED0C72F5D}" type="datetime1">
              <a:rPr lang="en-US" smtClean="0"/>
              <a:pPr/>
              <a:t>4/19/2024</a:t>
            </a:fld>
            <a:endParaRPr lang="en-US" dirty="0"/>
          </a:p>
        </p:txBody>
      </p:sp>
      <p:sp>
        <p:nvSpPr>
          <p:cNvPr id="5" name="Footer Placeholder 4"/>
          <p:cNvSpPr>
            <a:spLocks noGrp="1"/>
          </p:cNvSpPr>
          <p:nvPr>
            <p:ph type="ftr" sz="quarter" idx="12"/>
          </p:nvPr>
        </p:nvSpPr>
        <p:spPr bwMode="black"/>
        <p:txBody>
          <a:bodyPr/>
          <a:lstStyle>
            <a:lvl1pPr>
              <a:defRPr>
                <a:solidFill>
                  <a:schemeClr val="tx1"/>
                </a:solidFill>
              </a:defRPr>
            </a:lvl1pPr>
          </a:lstStyle>
          <a:p>
            <a:r>
              <a:rPr lang="en-US" dirty="0">
                <a:solidFill>
                  <a:schemeClr val="tx2"/>
                </a:solidFill>
              </a:rPr>
              <a:t>Optional Tagline Goes Here</a:t>
            </a:r>
            <a:r>
              <a:rPr lang="en-US" dirty="0"/>
              <a:t> </a:t>
            </a:r>
            <a:r>
              <a:rPr lang="en-US" dirty="0">
                <a:solidFill>
                  <a:schemeClr val="accent1"/>
                </a:solidFill>
              </a:rPr>
              <a:t>|</a:t>
            </a:r>
            <a:r>
              <a:rPr lang="en-US" dirty="0"/>
              <a:t> </a:t>
            </a:r>
            <a:r>
              <a:rPr lang="en-US" dirty="0">
                <a:solidFill>
                  <a:schemeClr val="tx2"/>
                </a:solidFill>
              </a:rPr>
              <a:t>mn.gov/</a:t>
            </a:r>
            <a:r>
              <a:rPr lang="en-US" dirty="0" err="1">
                <a:solidFill>
                  <a:schemeClr val="tx2"/>
                </a:solidFill>
              </a:rPr>
              <a:t>websiteurl</a:t>
            </a:r>
            <a:endParaRPr lang="en-US" dirty="0">
              <a:solidFill>
                <a:schemeClr val="tx2"/>
              </a:solidFill>
            </a:endParaRPr>
          </a:p>
        </p:txBody>
      </p:sp>
      <p:sp>
        <p:nvSpPr>
          <p:cNvPr id="4" name="Slide Number Placeholder 5"/>
          <p:cNvSpPr>
            <a:spLocks noGrp="1"/>
          </p:cNvSpPr>
          <p:nvPr>
            <p:ph type="sldNum" sz="quarter" idx="11"/>
          </p:nvPr>
        </p:nvSpPr>
        <p:spPr bwMode="black"/>
        <p:txBody>
          <a:bodyPr/>
          <a:lstStyle>
            <a:lvl1pPr>
              <a:defRPr>
                <a:solidFill>
                  <a:schemeClr val="tx2"/>
                </a:solidFill>
              </a:defRPr>
            </a:lvl1pPr>
          </a:lstStyle>
          <a:p>
            <a:fld id="{48F63A3B-78C7-47BE-AE5E-E10140E04643}" type="slidenum">
              <a:rPr lang="en-US" smtClean="0"/>
              <a:pPr/>
              <a:t>‹#›</a:t>
            </a:fld>
            <a:endParaRPr lang="en-US" dirty="0"/>
          </a:p>
        </p:txBody>
      </p:sp>
      <p:sp>
        <p:nvSpPr>
          <p:cNvPr id="6" name="Rectangle 6"/>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7"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53400" y="311455"/>
            <a:ext cx="3200400" cy="1111147"/>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hank You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white">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bwMode="white">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4/19/2024</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8" descr="Minnesota Department of Human Services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153400" y="311455"/>
            <a:ext cx="3200400" cy="1111147"/>
          </a:xfrm>
          <a:prstGeom prst="rect">
            <a:avLst/>
          </a:prstGeom>
        </p:spPr>
      </p:pic>
    </p:spTree>
    <p:extLst>
      <p:ext uri="{BB962C8B-B14F-4D97-AF65-F5344CB8AC3E}">
        <p14:creationId xmlns:p14="http://schemas.microsoft.com/office/powerpoint/2010/main" val="210960857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32637B58-87C1-446D-BDA9-B06F4BCF7782}" type="datetimeFigureOut">
              <a:rPr lang="en-US" smtClean="0"/>
              <a:t>4/19/2024</a:t>
            </a:fld>
            <a:endParaRPr lang="en-US" dirty="0"/>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a:t>
            </a:fld>
            <a:endParaRPr lang="en-US" dirty="0"/>
          </a:p>
        </p:txBody>
      </p:sp>
    </p:spTree>
    <p:extLst>
      <p:ext uri="{BB962C8B-B14F-4D97-AF65-F5344CB8AC3E}">
        <p14:creationId xmlns:p14="http://schemas.microsoft.com/office/powerpoint/2010/main" val="46447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hite)">
    <p:bg bwMode="gray">
      <p:bgRef idx="1001">
        <a:schemeClr val="bg1"/>
      </p:bgRef>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3" name="Content Placeholder 3"/>
          <p:cNvSpPr>
            <a:spLocks noGrp="1"/>
          </p:cNvSpPr>
          <p:nvPr>
            <p:ph idx="1"/>
          </p:nvPr>
        </p:nvSpPr>
        <p:spPr bwMode="gray">
          <a:xfrm>
            <a:off x="838200" y="1594624"/>
            <a:ext cx="10515600" cy="4582339"/>
          </a:xfrm>
          <a:noFill/>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4"/>
          <p:cNvSpPr>
            <a:spLocks noGrp="1"/>
          </p:cNvSpPr>
          <p:nvPr>
            <p:ph type="dt" sz="half" idx="10"/>
          </p:nvPr>
        </p:nvSpPr>
        <p:spPr bwMode="black"/>
        <p:txBody>
          <a:bodyPr/>
          <a:lstStyle/>
          <a:p>
            <a:fld id="{824D5D47-1752-4D84-8BFB-C2F71A34C932}" type="datetime1">
              <a:rPr lang="en-US" smtClean="0"/>
              <a:t>4/19/2024</a:t>
            </a:fld>
            <a:endParaRPr lang="en-US" dirty="0"/>
          </a:p>
        </p:txBody>
      </p:sp>
      <p:sp>
        <p:nvSpPr>
          <p:cNvPr id="10"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7"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6"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3" name="Content Placeholder 3"/>
          <p:cNvSpPr>
            <a:spLocks noGrp="1"/>
          </p:cNvSpPr>
          <p:nvPr>
            <p:ph sz="half" idx="1"/>
          </p:nvPr>
        </p:nvSpPr>
        <p:spPr bwMode="gray">
          <a:xfrm>
            <a:off x="838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4"/>
          <p:cNvSpPr>
            <a:spLocks noGrp="1"/>
          </p:cNvSpPr>
          <p:nvPr>
            <p:ph sz="half" idx="2"/>
          </p:nvPr>
        </p:nvSpPr>
        <p:spPr bwMode="gray">
          <a:xfrm>
            <a:off x="6172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5"/>
          <p:cNvSpPr>
            <a:spLocks noGrp="1"/>
          </p:cNvSpPr>
          <p:nvPr>
            <p:ph type="dt" sz="half" idx="10"/>
          </p:nvPr>
        </p:nvSpPr>
        <p:spPr bwMode="black"/>
        <p:txBody>
          <a:bodyPr/>
          <a:lstStyle/>
          <a:p>
            <a:fld id="{7C198DD1-C477-482D-A126-3FBDD1778E48}" type="datetime1">
              <a:rPr lang="en-US" smtClean="0"/>
              <a:t>4/19/2024</a:t>
            </a:fld>
            <a:endParaRPr lang="en-US" dirty="0"/>
          </a:p>
        </p:txBody>
      </p:sp>
      <p:sp>
        <p:nvSpPr>
          <p:cNvPr id="11"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7"/>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0"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Boxed)">
    <p:bg bwMode="auto">
      <p:bgPr>
        <a:solidFill>
          <a:srgbClr val="E8E8E8"/>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2" name="Rectangle 1"/>
          <p:cNvSpPr/>
          <p:nvPr userDrawn="1"/>
        </p:nvSpPr>
        <p:spPr>
          <a:xfrm>
            <a:off x="838200" y="1335281"/>
            <a:ext cx="10515600" cy="4841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3"/>
          <p:cNvSpPr>
            <a:spLocks noGrp="1"/>
          </p:cNvSpPr>
          <p:nvPr>
            <p:ph idx="1"/>
          </p:nvPr>
        </p:nvSpPr>
        <p:spPr bwMode="gray">
          <a:xfrm>
            <a:off x="838200" y="1335281"/>
            <a:ext cx="10515600" cy="4841683"/>
          </a:xfrm>
          <a:noFill/>
        </p:spPr>
        <p:txBody>
          <a:bodyPr lIns="182880" tIns="301752" rIns="18288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4"/>
          <p:cNvSpPr>
            <a:spLocks noGrp="1"/>
          </p:cNvSpPr>
          <p:nvPr>
            <p:ph type="dt" sz="half" idx="10"/>
          </p:nvPr>
        </p:nvSpPr>
        <p:spPr bwMode="black"/>
        <p:txBody>
          <a:bodyPr/>
          <a:lstStyle/>
          <a:p>
            <a:fld id="{9A198C9B-0587-4A1E-9E03-E4C9FE222F08}" type="datetime1">
              <a:rPr lang="en-US" smtClean="0"/>
              <a:t>4/19/2024</a:t>
            </a:fld>
            <a:endParaRPr lang="en-US" dirty="0"/>
          </a:p>
        </p:txBody>
      </p:sp>
      <p:sp>
        <p:nvSpPr>
          <p:cNvPr id="11"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rgbClr val="E8E8E8"/>
        </a:solidFill>
        <a:effectLst/>
      </p:bgPr>
    </p:bg>
    <p:spTree>
      <p:nvGrpSpPr>
        <p:cNvPr id="1" name=""/>
        <p:cNvGrpSpPr/>
        <p:nvPr/>
      </p:nvGrpSpPr>
      <p:grpSpPr>
        <a:xfrm>
          <a:off x="0" y="0"/>
          <a:ext cx="0" cy="0"/>
          <a:chOff x="0" y="0"/>
          <a:chExt cx="0" cy="0"/>
        </a:xfrm>
      </p:grpSpPr>
      <p:sp>
        <p:nvSpPr>
          <p:cNvPr id="16"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5"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10" name="Rectangle 9"/>
          <p:cNvSpPr/>
          <p:nvPr userDrawn="1"/>
        </p:nvSpPr>
        <p:spPr>
          <a:xfrm>
            <a:off x="838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3"/>
          <p:cNvSpPr>
            <a:spLocks noGrp="1"/>
          </p:cNvSpPr>
          <p:nvPr>
            <p:ph sz="half" idx="1"/>
          </p:nvPr>
        </p:nvSpPr>
        <p:spPr bwMode="gray">
          <a:xfrm>
            <a:off x="838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1"/>
          <p:cNvSpPr/>
          <p:nvPr userDrawn="1"/>
        </p:nvSpPr>
        <p:spPr>
          <a:xfrm>
            <a:off x="6172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4"/>
          <p:cNvSpPr>
            <a:spLocks noGrp="1"/>
          </p:cNvSpPr>
          <p:nvPr>
            <p:ph sz="half" idx="2"/>
          </p:nvPr>
        </p:nvSpPr>
        <p:spPr bwMode="gray">
          <a:xfrm>
            <a:off x="6172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5"/>
          <p:cNvSpPr>
            <a:spLocks noGrp="1"/>
          </p:cNvSpPr>
          <p:nvPr>
            <p:ph type="dt" sz="half" idx="10"/>
          </p:nvPr>
        </p:nvSpPr>
        <p:spPr bwMode="black"/>
        <p:txBody>
          <a:bodyPr/>
          <a:lstStyle/>
          <a:p>
            <a:fld id="{5485A5BA-A5F9-4138-9E4B-FFD626F6437A}" type="datetime1">
              <a:rPr lang="en-US" smtClean="0"/>
              <a:t>4/19/2024</a:t>
            </a:fld>
            <a:endParaRPr lang="en-US" dirty="0"/>
          </a:p>
        </p:txBody>
      </p:sp>
      <p:sp>
        <p:nvSpPr>
          <p:cNvPr id="11" name="Footer Placeholder 6"/>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7" name="Slide Number Placeholder 7"/>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bwMode="black">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4/19/2024</a:t>
            </a:fld>
            <a:endParaRPr lang="en-US" dirty="0"/>
          </a:p>
        </p:txBody>
      </p:sp>
      <p:sp>
        <p:nvSpPr>
          <p:cNvPr id="12"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Optional Tagline Goes Here </a:t>
            </a:r>
            <a:r>
              <a:rPr lang="en-US" dirty="0">
                <a:solidFill>
                  <a:schemeClr val="accent1"/>
                </a:solidFill>
              </a:rPr>
              <a:t>|</a:t>
            </a:r>
            <a:r>
              <a:rPr lang="en-US" dirty="0"/>
              <a:t> mn.gov/</a:t>
            </a:r>
            <a:r>
              <a:rPr lang="en-US" dirty="0" err="1"/>
              <a:t>websiteurl</a:t>
            </a:r>
            <a:endParaRPr lang="en-US" dirty="0"/>
          </a:p>
        </p:txBody>
      </p:sp>
      <p:sp>
        <p:nvSpPr>
          <p:cNvPr id="6"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99" r:id="rId1"/>
    <p:sldLayoutId id="2147483788" r:id="rId2"/>
    <p:sldLayoutId id="2147483787" r:id="rId3"/>
    <p:sldLayoutId id="2147483795" r:id="rId4"/>
    <p:sldLayoutId id="2147483711" r:id="rId5"/>
    <p:sldLayoutId id="2147483712" r:id="rId6"/>
    <p:sldLayoutId id="2147483790" r:id="rId7"/>
    <p:sldLayoutId id="2147483789" r:id="rId8"/>
    <p:sldLayoutId id="2147483714" r:id="rId9"/>
    <p:sldLayoutId id="2147483780" r:id="rId10"/>
    <p:sldLayoutId id="2147483773" r:id="rId11"/>
    <p:sldLayoutId id="2147483800" r:id="rId12"/>
    <p:sldLayoutId id="2147483688" r:id="rId13"/>
    <p:sldLayoutId id="2147483826" r:id="rId14"/>
    <p:sldLayoutId id="2147483801" r:id="rId15"/>
    <p:sldLayoutId id="2147483802" r:id="rId16"/>
    <p:sldLayoutId id="2147483803" r:id="rId17"/>
    <p:sldLayoutId id="2147483744" r:id="rId18"/>
    <p:sldLayoutId id="2147483793" r:id="rId19"/>
    <p:sldLayoutId id="2147483767" r:id="rId20"/>
    <p:sldLayoutId id="2147483771" r:id="rId21"/>
    <p:sldLayoutId id="2147483772" r:id="rId22"/>
    <p:sldLayoutId id="2147483820" r:id="rId23"/>
    <p:sldLayoutId id="2147483769" r:id="rId24"/>
    <p:sldLayoutId id="2147483770" r:id="rId25"/>
    <p:sldLayoutId id="2147483829" r:id="rId26"/>
    <p:sldLayoutId id="2147483732" r:id="rId27"/>
    <p:sldLayoutId id="2147483794" r:id="rId28"/>
    <p:sldLayoutId id="2147483733" r:id="rId29"/>
    <p:sldLayoutId id="2147483821" r:id="rId30"/>
    <p:sldLayoutId id="2147483805" r:id="rId31"/>
    <p:sldLayoutId id="2147483806" r:id="rId32"/>
    <p:sldLayoutId id="2147483822" r:id="rId33"/>
    <p:sldLayoutId id="2147483750" r:id="rId34"/>
    <p:sldLayoutId id="2147483765" r:id="rId35"/>
    <p:sldLayoutId id="2147483823" r:id="rId36"/>
    <p:sldLayoutId id="2147483809" r:id="rId37"/>
    <p:sldLayoutId id="2147483808" r:id="rId38"/>
    <p:sldLayoutId id="2147483824" r:id="rId39"/>
    <p:sldLayoutId id="2147483781" r:id="rId40"/>
    <p:sldLayoutId id="2147483825" r:id="rId41"/>
    <p:sldLayoutId id="2147483807" r:id="rId42"/>
    <p:sldLayoutId id="2147483819" r:id="rId43"/>
    <p:sldLayoutId id="2147483738" r:id="rId44"/>
    <p:sldLayoutId id="2147483739" r:id="rId45"/>
    <p:sldLayoutId id="2147483754" r:id="rId46"/>
    <p:sldLayoutId id="2147483755" r:id="rId47"/>
    <p:sldLayoutId id="2147483759" r:id="rId48"/>
    <p:sldLayoutId id="2147483753" r:id="rId49"/>
    <p:sldLayoutId id="2147483763" r:id="rId50"/>
    <p:sldLayoutId id="2147483762" r:id="rId51"/>
    <p:sldLayoutId id="2147483797" r:id="rId52"/>
    <p:sldLayoutId id="2147483827" r:id="rId53"/>
    <p:sldLayoutId id="2147483831" r:id="rId5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revisor.mn.gov/bills/text.php?version=latest&amp;number=SF5218&amp;session=ls93&amp;session_year=&amp;session_number=0"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Minnesota State Capitol Building in Saint Paul">
            <a:extLst>
              <a:ext uri="{FF2B5EF4-FFF2-40B4-BE49-F238E27FC236}">
                <a16:creationId xmlns:a16="http://schemas.microsoft.com/office/drawing/2014/main" id="{9A6A93DD-9566-5ED3-D826-071885C5A8A8}"/>
              </a:ext>
            </a:extLst>
          </p:cNvPr>
          <p:cNvPicPr>
            <a:picLocks noGrp="1" noChangeAspect="1" noChangeArrowheads="1"/>
          </p:cNvPicPr>
          <p:nvPr>
            <p:ph type="pic" sz="quarter" idx="13"/>
          </p:nvPr>
        </p:nvPicPr>
        <p:blipFill rotWithShape="1">
          <a:blip r:embed="rId2">
            <a:extLst>
              <a:ext uri="{28A0092B-C50C-407E-A947-70E740481C1C}">
                <a14:useLocalDpi xmlns:a14="http://schemas.microsoft.com/office/drawing/2010/main" val="0"/>
              </a:ext>
            </a:extLst>
          </a:blip>
          <a:srcRect t="7865" b="7865"/>
          <a:stretch/>
        </p:blipFill>
        <p:spPr bwMode="auto">
          <a:xfrm>
            <a:off x="20" y="10"/>
            <a:ext cx="12191980" cy="6857990"/>
          </a:xfrm>
          <a:prstGeom prst="rect">
            <a:avLst/>
          </a:prstGeom>
          <a:solidFill>
            <a:srgbClr val="FFFFFF"/>
          </a:solidFill>
        </p:spPr>
      </p:pic>
      <p:sp>
        <p:nvSpPr>
          <p:cNvPr id="4" name="Title 3">
            <a:extLst>
              <a:ext uri="{FF2B5EF4-FFF2-40B4-BE49-F238E27FC236}">
                <a16:creationId xmlns:a16="http://schemas.microsoft.com/office/drawing/2014/main" id="{AC949152-8931-0CF6-72EE-799EFAE16F74}"/>
              </a:ext>
            </a:extLst>
          </p:cNvPr>
          <p:cNvSpPr>
            <a:spLocks noGrp="1"/>
          </p:cNvSpPr>
          <p:nvPr>
            <p:ph type="title"/>
          </p:nvPr>
        </p:nvSpPr>
        <p:spPr>
          <a:xfrm>
            <a:off x="6304108" y="685800"/>
            <a:ext cx="5486400" cy="5486400"/>
          </a:xfrm>
        </p:spPr>
        <p:txBody>
          <a:bodyPr anchor="ctr">
            <a:normAutofit/>
          </a:bodyPr>
          <a:lstStyle/>
          <a:p>
            <a:r>
              <a:rPr lang="en-US" dirty="0"/>
              <a:t>Child Care Legislation-  2024 session</a:t>
            </a:r>
            <a:br>
              <a:rPr lang="en-US" dirty="0"/>
            </a:br>
            <a:r>
              <a:rPr lang="en-US" sz="2400" dirty="0"/>
              <a:t>as of 4/19/24</a:t>
            </a:r>
          </a:p>
        </p:txBody>
      </p:sp>
    </p:spTree>
    <p:extLst>
      <p:ext uri="{BB962C8B-B14F-4D97-AF65-F5344CB8AC3E}">
        <p14:creationId xmlns:p14="http://schemas.microsoft.com/office/powerpoint/2010/main" val="3874231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EF0D-36ED-487E-D807-F614DBDB6FCE}"/>
              </a:ext>
            </a:extLst>
          </p:cNvPr>
          <p:cNvSpPr>
            <a:spLocks noGrp="1"/>
          </p:cNvSpPr>
          <p:nvPr>
            <p:ph type="title"/>
          </p:nvPr>
        </p:nvSpPr>
        <p:spPr/>
        <p:txBody>
          <a:bodyPr/>
          <a:lstStyle/>
          <a:p>
            <a:pPr algn="l"/>
            <a:r>
              <a:rPr lang="en-US" dirty="0"/>
              <a:t>Governor’s supplemental budget bills-continued</a:t>
            </a:r>
          </a:p>
        </p:txBody>
      </p:sp>
      <p:sp>
        <p:nvSpPr>
          <p:cNvPr id="3" name="Content Placeholder 2">
            <a:extLst>
              <a:ext uri="{FF2B5EF4-FFF2-40B4-BE49-F238E27FC236}">
                <a16:creationId xmlns:a16="http://schemas.microsoft.com/office/drawing/2014/main" id="{800AA011-D28F-9D8F-396E-0D072C16654E}"/>
              </a:ext>
            </a:extLst>
          </p:cNvPr>
          <p:cNvSpPr>
            <a:spLocks noGrp="1"/>
          </p:cNvSpPr>
          <p:nvPr>
            <p:ph idx="1"/>
          </p:nvPr>
        </p:nvSpPr>
        <p:spPr>
          <a:xfrm>
            <a:off x="838200" y="1564785"/>
            <a:ext cx="10515600" cy="4974127"/>
          </a:xfrm>
        </p:spPr>
        <p:txBody>
          <a:bodyPr>
            <a:normAutofit/>
          </a:bodyPr>
          <a:lstStyle/>
          <a:p>
            <a:pPr>
              <a:spcBef>
                <a:spcPts val="0"/>
              </a:spcBef>
              <a:spcAft>
                <a:spcPts val="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Weighted Risk System for Licensed Child Care</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The Governor recommends ongoing funding to support the implementation of a tiered weighted risk system (WRS) to evaluate licensing compliance for child care centers and family child care providers. This would replace Minnesota’s child care fix-it tickets. The new WRS would tier regulation violations by risk level and would ensure that resources are prioritized for child care providers who are most in need of assistance and support. Child care licensing will transfer to the Department of Children, Youth, and Families (DCYF) on July 1, 2025</a:t>
            </a:r>
          </a:p>
          <a:p>
            <a:pPr lvl="1">
              <a:spcBef>
                <a:spcPts val="0"/>
              </a:spcBef>
              <a:spcAft>
                <a:spcPts val="0"/>
              </a:spcAft>
            </a:pPr>
            <a:r>
              <a:rPr lang="en-US" sz="16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Included in the House Omnibus Children and Families bill and the Senate HHS Omnibus bill.</a:t>
            </a:r>
          </a:p>
          <a:p>
            <a:pPr>
              <a:spcBef>
                <a:spcPts val="0"/>
              </a:spcBef>
              <a:spcAft>
                <a:spcPts val="0"/>
              </a:spcAft>
            </a:pPr>
            <a:endParaRPr lang="en-US" sz="1800" kern="100" dirty="0">
              <a:latin typeface="Aptos" panose="020B0004020202020204" pitchFamily="34" charset="0"/>
              <a:ea typeface="Aptos" panose="020B0004020202020204" pitchFamily="34" charset="0"/>
              <a:cs typeface="Times New Roman" panose="02020603050405020304" pitchFamily="18" charset="0"/>
            </a:endParaRPr>
          </a:p>
          <a:p>
            <a:pPr marL="0" indent="0">
              <a:spcBef>
                <a:spcPts val="0"/>
              </a:spcBef>
              <a:spcAft>
                <a:spcPts val="0"/>
              </a:spcAft>
              <a:buNone/>
            </a:pPr>
            <a:r>
              <a:rPr lang="en-US" sz="1800" b="1" dirty="0">
                <a:effectLst/>
                <a:latin typeface="Aptos" panose="020B0004020202020204" pitchFamily="34" charset="0"/>
                <a:ea typeface="Aptos" panose="020B0004020202020204" pitchFamily="34" charset="0"/>
                <a:cs typeface="Times New Roman" panose="02020603050405020304" pitchFamily="18" charset="0"/>
              </a:rPr>
              <a:t>Transition to New Department of Children, Youth, and Families</a:t>
            </a:r>
            <a:endParaRPr lang="en-US" sz="1800" b="1" dirty="0">
              <a:latin typeface="Aptos" panose="020B0004020202020204" pitchFamily="34" charset="0"/>
              <a:ea typeface="Aptos" panose="020B0004020202020204" pitchFamily="34" charset="0"/>
              <a:cs typeface="Times New Roman" panose="02020603050405020304" pitchFamily="18" charset="0"/>
            </a:endParaRPr>
          </a:p>
          <a:p>
            <a:pPr>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The Governor recommends ongoing funding for the Minnesota Department of Education (MDE) and the Minnesota Department of Human Services to maintain its current level of service after identified existing staff and resources transition to the new Department of Children, Youth, and Families (DCYF) </a:t>
            </a:r>
          </a:p>
          <a:p>
            <a:pPr>
              <a:spcBef>
                <a:spcPts val="0"/>
              </a:spcBef>
              <a:spcAft>
                <a:spcPts val="0"/>
              </a:spcAft>
            </a:pPr>
            <a:r>
              <a:rPr lang="en-US" sz="1800" dirty="0">
                <a:effectLst/>
                <a:latin typeface="Aptos" panose="020B0004020202020204" pitchFamily="34" charset="0"/>
                <a:ea typeface="Aptos" panose="020B0004020202020204" pitchFamily="34" charset="0"/>
                <a:cs typeface="Times New Roman" panose="02020603050405020304" pitchFamily="18" charset="0"/>
              </a:rPr>
              <a:t>The Governor also  recommends ongoing funding to establish the operating budget for the new Department of Children, Youth, and Families (DCYF). </a:t>
            </a:r>
          </a:p>
          <a:p>
            <a:pPr lvl="1">
              <a:spcBef>
                <a:spcPts val="0"/>
              </a:spcBef>
              <a:spcAft>
                <a:spcPts val="0"/>
              </a:spcAft>
            </a:pPr>
            <a:r>
              <a:rPr lang="en-US" sz="16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Included in the House Omnibus Children and Families bil</a:t>
            </a:r>
            <a:r>
              <a:rPr lang="en-US" sz="1600" b="1" i="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l and the Senate HHS omnibus bill.</a:t>
            </a:r>
            <a:endParaRPr lang="en-US" sz="16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marL="0" indent="0">
              <a:spcBef>
                <a:spcPts val="0"/>
              </a:spcBef>
              <a:spcAft>
                <a:spcPts val="0"/>
              </a:spcAft>
              <a:buNone/>
            </a:pPr>
            <a:endParaRPr lang="en-US" sz="2000" dirty="0"/>
          </a:p>
        </p:txBody>
      </p:sp>
      <p:sp>
        <p:nvSpPr>
          <p:cNvPr id="6" name="Slide Number Placeholder 5">
            <a:extLst>
              <a:ext uri="{FF2B5EF4-FFF2-40B4-BE49-F238E27FC236}">
                <a16:creationId xmlns:a16="http://schemas.microsoft.com/office/drawing/2014/main" id="{38347EE2-CC07-F803-E278-39D00E52CC50}"/>
              </a:ext>
            </a:extLst>
          </p:cNvPr>
          <p:cNvSpPr>
            <a:spLocks noGrp="1"/>
          </p:cNvSpPr>
          <p:nvPr>
            <p:ph type="sldNum" sz="quarter" idx="12"/>
          </p:nvPr>
        </p:nvSpPr>
        <p:spPr/>
        <p:txBody>
          <a:bodyPr/>
          <a:lstStyle/>
          <a:p>
            <a:fld id="{48F63A3B-78C7-47BE-AE5E-E10140E04643}" type="slidenum">
              <a:rPr lang="en-US" smtClean="0"/>
              <a:t>10</a:t>
            </a:fld>
            <a:endParaRPr lang="en-US" dirty="0"/>
          </a:p>
        </p:txBody>
      </p:sp>
    </p:spTree>
    <p:extLst>
      <p:ext uri="{BB962C8B-B14F-4D97-AF65-F5344CB8AC3E}">
        <p14:creationId xmlns:p14="http://schemas.microsoft.com/office/powerpoint/2010/main" val="540545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F1F9-02C1-2902-BFBF-1070717D1038}"/>
              </a:ext>
            </a:extLst>
          </p:cNvPr>
          <p:cNvSpPr>
            <a:spLocks noGrp="1"/>
          </p:cNvSpPr>
          <p:nvPr>
            <p:ph type="title"/>
          </p:nvPr>
        </p:nvSpPr>
        <p:spPr/>
        <p:txBody>
          <a:bodyPr/>
          <a:lstStyle/>
          <a:p>
            <a:pPr algn="l"/>
            <a:r>
              <a:rPr lang="en-US" dirty="0"/>
              <a:t>Department Office of Inspector General (Licensing)</a:t>
            </a:r>
          </a:p>
        </p:txBody>
      </p:sp>
      <p:sp>
        <p:nvSpPr>
          <p:cNvPr id="3" name="Content Placeholder 2">
            <a:extLst>
              <a:ext uri="{FF2B5EF4-FFF2-40B4-BE49-F238E27FC236}">
                <a16:creationId xmlns:a16="http://schemas.microsoft.com/office/drawing/2014/main" id="{1B640FDE-F5D8-F952-E50C-096AE2DA2529}"/>
              </a:ext>
            </a:extLst>
          </p:cNvPr>
          <p:cNvSpPr>
            <a:spLocks noGrp="1"/>
          </p:cNvSpPr>
          <p:nvPr>
            <p:ph idx="1"/>
          </p:nvPr>
        </p:nvSpPr>
        <p:spPr>
          <a:xfrm>
            <a:off x="573437" y="1518834"/>
            <a:ext cx="11011546" cy="4974956"/>
          </a:xfrm>
        </p:spPr>
        <p:txBody>
          <a:bodyPr>
            <a:normAutofit fontScale="92500" lnSpcReduction="20000"/>
          </a:bodyPr>
          <a:lstStyle/>
          <a:p>
            <a:r>
              <a:rPr lang="en-US" sz="2000" dirty="0">
                <a:latin typeface="Aptos" panose="020B0004020202020204" pitchFamily="34" charset="0"/>
                <a:ea typeface="Aptos" panose="020B0004020202020204" pitchFamily="34" charset="0"/>
              </a:rPr>
              <a:t>Technical changes to Office of Inspector General (licensing) statutes:</a:t>
            </a:r>
          </a:p>
          <a:p>
            <a:pPr lvl="1">
              <a:lnSpc>
                <a:spcPct val="110000"/>
              </a:lnSpc>
              <a:spcBef>
                <a:spcPts val="0"/>
              </a:spcBef>
              <a:spcAft>
                <a:spcPts val="0"/>
              </a:spcAft>
            </a:pPr>
            <a:r>
              <a:rPr lang="en-US" sz="1700" dirty="0">
                <a:latin typeface="Aptos" panose="020B0004020202020204" pitchFamily="34" charset="0"/>
                <a:ea typeface="Aptos" panose="020B0004020202020204" pitchFamily="34" charset="0"/>
              </a:rPr>
              <a:t>Use of a </a:t>
            </a:r>
            <a:r>
              <a:rPr lang="en-US" sz="1700" dirty="0">
                <a:latin typeface="Aptos" panose="020B0004020202020204" pitchFamily="34" charset="0"/>
              </a:rPr>
              <a:t>signature-verified confirmed delivery method for correspondence (not just certified mail)</a:t>
            </a:r>
          </a:p>
          <a:p>
            <a:pPr marL="457200" lvl="1" indent="0">
              <a:lnSpc>
                <a:spcPct val="110000"/>
              </a:lnSpc>
              <a:spcBef>
                <a:spcPts val="0"/>
              </a:spcBef>
              <a:spcAft>
                <a:spcPts val="0"/>
              </a:spcAft>
              <a:buNone/>
            </a:pPr>
            <a:endParaRPr lang="en-US" sz="1700" dirty="0">
              <a:latin typeface="Aptos" panose="020B0004020202020204" pitchFamily="34" charset="0"/>
              <a:ea typeface="Aptos" panose="020B0004020202020204" pitchFamily="34" charset="0"/>
            </a:endParaRPr>
          </a:p>
          <a:p>
            <a:pPr lvl="1">
              <a:lnSpc>
                <a:spcPct val="110000"/>
              </a:lnSpc>
              <a:spcBef>
                <a:spcPts val="0"/>
              </a:spcBef>
              <a:spcAft>
                <a:spcPts val="0"/>
              </a:spcAft>
            </a:pPr>
            <a:r>
              <a:rPr lang="en-US" sz="1700" dirty="0">
                <a:latin typeface="Aptos" panose="020B0004020202020204" pitchFamily="34" charset="0"/>
                <a:ea typeface="Aptos" panose="020B0004020202020204" pitchFamily="34" charset="0"/>
              </a:rPr>
              <a:t>Addition of e-mail addresses as public data</a:t>
            </a:r>
          </a:p>
          <a:p>
            <a:pPr marL="457200" lvl="1" indent="0">
              <a:lnSpc>
                <a:spcPct val="110000"/>
              </a:lnSpc>
              <a:spcBef>
                <a:spcPts val="0"/>
              </a:spcBef>
              <a:spcAft>
                <a:spcPts val="0"/>
              </a:spcAft>
              <a:buNone/>
            </a:pPr>
            <a:r>
              <a:rPr lang="en-US" sz="1700" dirty="0">
                <a:latin typeface="Aptos" panose="020B0004020202020204" pitchFamily="34" charset="0"/>
                <a:ea typeface="Aptos" panose="020B0004020202020204" pitchFamily="34" charset="0"/>
              </a:rPr>
              <a:t> </a:t>
            </a:r>
          </a:p>
          <a:p>
            <a:pPr lvl="1">
              <a:lnSpc>
                <a:spcPct val="110000"/>
              </a:lnSpc>
              <a:spcBef>
                <a:spcPts val="0"/>
              </a:spcBef>
              <a:spcAft>
                <a:spcPts val="0"/>
              </a:spcAft>
            </a:pPr>
            <a:r>
              <a:rPr lang="en-US" sz="1700" dirty="0">
                <a:latin typeface="Aptos" panose="020B0004020202020204" pitchFamily="34" charset="0"/>
                <a:ea typeface="Aptos" panose="020B0004020202020204" pitchFamily="34" charset="0"/>
              </a:rPr>
              <a:t>Confidentiality protection for those who bring forward claims of fraud</a:t>
            </a:r>
          </a:p>
          <a:p>
            <a:pPr lvl="1">
              <a:lnSpc>
                <a:spcPct val="110000"/>
              </a:lnSpc>
              <a:spcBef>
                <a:spcPts val="0"/>
              </a:spcBef>
              <a:spcAft>
                <a:spcPts val="0"/>
              </a:spcAft>
            </a:pPr>
            <a:r>
              <a:rPr lang="en-US" sz="1700" dirty="0">
                <a:effectLst/>
                <a:latin typeface="Aptos" panose="020B0004020202020204" pitchFamily="34" charset="0"/>
                <a:ea typeface="Aptos" panose="020B0004020202020204" pitchFamily="34" charset="0"/>
              </a:rPr>
              <a:t>Clarifies the appeals process in cases involving the accusation of fraud</a:t>
            </a:r>
          </a:p>
          <a:p>
            <a:pPr marL="457200" lvl="1" indent="0">
              <a:lnSpc>
                <a:spcPct val="110000"/>
              </a:lnSpc>
              <a:spcBef>
                <a:spcPts val="0"/>
              </a:spcBef>
              <a:spcAft>
                <a:spcPts val="0"/>
              </a:spcAft>
              <a:buNone/>
            </a:pPr>
            <a:endParaRPr lang="en-US" sz="1700" dirty="0">
              <a:effectLst/>
              <a:latin typeface="Aptos" panose="020B0004020202020204" pitchFamily="34" charset="0"/>
              <a:ea typeface="Aptos" panose="020B0004020202020204" pitchFamily="34" charset="0"/>
            </a:endParaRPr>
          </a:p>
          <a:p>
            <a:pPr lvl="1">
              <a:lnSpc>
                <a:spcPct val="110000"/>
              </a:lnSpc>
              <a:spcBef>
                <a:spcPts val="0"/>
              </a:spcBef>
              <a:spcAft>
                <a:spcPts val="0"/>
              </a:spcAft>
            </a:pPr>
            <a:r>
              <a:rPr lang="en-US" sz="1700" dirty="0">
                <a:latin typeface="Aptos" panose="020B0004020202020204" pitchFamily="34" charset="0"/>
                <a:ea typeface="Aptos" panose="020B0004020202020204" pitchFamily="34" charset="0"/>
              </a:rPr>
              <a:t>Allows parents to bring home and wash water bottles used at the child care program</a:t>
            </a:r>
          </a:p>
          <a:p>
            <a:pPr marL="457200" lvl="1" indent="0">
              <a:lnSpc>
                <a:spcPct val="110000"/>
              </a:lnSpc>
              <a:spcBef>
                <a:spcPts val="0"/>
              </a:spcBef>
              <a:spcAft>
                <a:spcPts val="0"/>
              </a:spcAft>
              <a:buNone/>
            </a:pPr>
            <a:endParaRPr lang="en-US" sz="1700" dirty="0">
              <a:latin typeface="Aptos" panose="020B0004020202020204" pitchFamily="34" charset="0"/>
              <a:ea typeface="Aptos" panose="020B0004020202020204" pitchFamily="34" charset="0"/>
            </a:endParaRPr>
          </a:p>
          <a:p>
            <a:pPr lvl="1">
              <a:lnSpc>
                <a:spcPct val="110000"/>
              </a:lnSpc>
              <a:spcBef>
                <a:spcPts val="0"/>
              </a:spcBef>
              <a:spcAft>
                <a:spcPts val="0"/>
              </a:spcAft>
            </a:pPr>
            <a:r>
              <a:rPr lang="en-US" sz="1700" dirty="0">
                <a:latin typeface="Aptos" panose="020B0004020202020204" pitchFamily="34" charset="0"/>
                <a:ea typeface="Aptos" panose="020B0004020202020204" pitchFamily="34" charset="0"/>
              </a:rPr>
              <a:t>Makes several changes/additions to certified license-exempt center statute:</a:t>
            </a:r>
          </a:p>
          <a:p>
            <a:pPr lvl="2">
              <a:lnSpc>
                <a:spcPct val="110000"/>
              </a:lnSpc>
              <a:spcBef>
                <a:spcPts val="0"/>
              </a:spcBef>
              <a:spcAft>
                <a:spcPts val="0"/>
              </a:spcAft>
            </a:pPr>
            <a:r>
              <a:rPr lang="en-US" dirty="0">
                <a:effectLst/>
                <a:latin typeface="Aptos" panose="020B0004020202020204" pitchFamily="34" charset="0"/>
                <a:ea typeface="Aptos" panose="020B0004020202020204" pitchFamily="34" charset="0"/>
              </a:rPr>
              <a:t>Adds </a:t>
            </a:r>
            <a:r>
              <a:rPr lang="en-US" dirty="0">
                <a:latin typeface="Aptos" panose="020B0004020202020204" pitchFamily="34" charset="0"/>
                <a:ea typeface="Aptos" panose="020B0004020202020204" pitchFamily="34" charset="0"/>
              </a:rPr>
              <a:t>authorized agent in a license-exempt, certified center to the list of background check recipients</a:t>
            </a:r>
          </a:p>
          <a:p>
            <a:pPr lvl="2">
              <a:lnSpc>
                <a:spcPct val="110000"/>
              </a:lnSpc>
              <a:spcBef>
                <a:spcPts val="0"/>
              </a:spcBef>
              <a:spcAft>
                <a:spcPts val="0"/>
              </a:spcAft>
            </a:pPr>
            <a:r>
              <a:rPr lang="en-US" dirty="0">
                <a:latin typeface="Aptos" panose="020B0004020202020204" pitchFamily="34" charset="0"/>
                <a:ea typeface="Aptos" panose="020B0004020202020204" pitchFamily="34" charset="0"/>
              </a:rPr>
              <a:t>Defines requirements for certified centers in the absence of the Director</a:t>
            </a:r>
          </a:p>
          <a:p>
            <a:pPr lvl="2">
              <a:lnSpc>
                <a:spcPct val="110000"/>
              </a:lnSpc>
              <a:spcBef>
                <a:spcPts val="0"/>
              </a:spcBef>
              <a:spcAft>
                <a:spcPts val="0"/>
              </a:spcAft>
            </a:pPr>
            <a:r>
              <a:rPr lang="en-US" dirty="0">
                <a:effectLst/>
                <a:latin typeface="Aptos" panose="020B0004020202020204" pitchFamily="34" charset="0"/>
                <a:ea typeface="Aptos" panose="020B0004020202020204" pitchFamily="34" charset="0"/>
              </a:rPr>
              <a:t>Defines </a:t>
            </a:r>
            <a:r>
              <a:rPr lang="en-US" dirty="0">
                <a:latin typeface="Aptos" panose="020B0004020202020204" pitchFamily="34" charset="0"/>
                <a:ea typeface="Aptos" panose="020B0004020202020204" pitchFamily="34" charset="0"/>
              </a:rPr>
              <a:t>age ranges for children by group (infant, toddler, pre-school, school age)</a:t>
            </a:r>
          </a:p>
          <a:p>
            <a:pPr lvl="2">
              <a:lnSpc>
                <a:spcPct val="110000"/>
              </a:lnSpc>
              <a:spcBef>
                <a:spcPts val="0"/>
              </a:spcBef>
              <a:spcAft>
                <a:spcPts val="0"/>
              </a:spcAft>
            </a:pPr>
            <a:r>
              <a:rPr lang="en-US" dirty="0">
                <a:latin typeface="Aptos" panose="020B0004020202020204" pitchFamily="34" charset="0"/>
                <a:ea typeface="Aptos" panose="020B0004020202020204" pitchFamily="34" charset="0"/>
              </a:rPr>
              <a:t>Adds a </a:t>
            </a:r>
            <a:r>
              <a:rPr lang="en-US" dirty="0">
                <a:effectLst/>
                <a:latin typeface="Aptos" panose="020B0004020202020204" pitchFamily="34" charset="0"/>
                <a:ea typeface="Aptos" panose="020B0004020202020204" pitchFamily="34" charset="0"/>
              </a:rPr>
              <a:t>conditional certification and process for reconsideration</a:t>
            </a:r>
          </a:p>
          <a:p>
            <a:pPr lvl="2">
              <a:lnSpc>
                <a:spcPct val="110000"/>
              </a:lnSpc>
              <a:spcBef>
                <a:spcPts val="0"/>
              </a:spcBef>
              <a:spcAft>
                <a:spcPts val="0"/>
              </a:spcAft>
            </a:pPr>
            <a:r>
              <a:rPr lang="en-US" dirty="0">
                <a:effectLst/>
                <a:latin typeface="Aptos" panose="020B0004020202020204" pitchFamily="34" charset="0"/>
                <a:ea typeface="Aptos" panose="020B0004020202020204" pitchFamily="34" charset="0"/>
              </a:rPr>
              <a:t>Adds language about required record keeping</a:t>
            </a:r>
          </a:p>
          <a:p>
            <a:pPr marL="914400" lvl="2" indent="0">
              <a:lnSpc>
                <a:spcPct val="110000"/>
              </a:lnSpc>
              <a:spcBef>
                <a:spcPts val="0"/>
              </a:spcBef>
              <a:spcAft>
                <a:spcPts val="0"/>
              </a:spcAft>
              <a:buNone/>
            </a:pPr>
            <a:endParaRPr lang="en-US" sz="1600" dirty="0">
              <a:effectLst/>
              <a:latin typeface="Aptos" panose="020B0004020202020204" pitchFamily="34" charset="0"/>
              <a:ea typeface="Aptos" panose="020B0004020202020204" pitchFamily="34" charset="0"/>
            </a:endParaRPr>
          </a:p>
          <a:p>
            <a:pPr lvl="1">
              <a:lnSpc>
                <a:spcPct val="110000"/>
              </a:lnSpc>
              <a:spcBef>
                <a:spcPts val="0"/>
              </a:spcBef>
              <a:spcAft>
                <a:spcPts val="0"/>
              </a:spcAft>
            </a:pPr>
            <a:r>
              <a:rPr lang="en-US" sz="1700" b="1" i="1" dirty="0">
                <a:solidFill>
                  <a:srgbClr val="FF0000"/>
                </a:solidFill>
                <a:latin typeface="Aptos" panose="020B0004020202020204" pitchFamily="34" charset="0"/>
                <a:cs typeface="Times New Roman" panose="02020603050405020304" pitchFamily="18" charset="0"/>
              </a:rPr>
              <a:t>Elements included in the House Health bill and in HF 4537, which received a second reading on the House floor on 4/11/24.</a:t>
            </a:r>
          </a:p>
          <a:p>
            <a:pPr lvl="1">
              <a:lnSpc>
                <a:spcPct val="110000"/>
              </a:lnSpc>
              <a:spcBef>
                <a:spcPts val="0"/>
              </a:spcBef>
              <a:spcAft>
                <a:spcPts val="0"/>
              </a:spcAft>
            </a:pPr>
            <a:r>
              <a:rPr lang="en-US" sz="1700" b="1" i="1" dirty="0">
                <a:solidFill>
                  <a:srgbClr val="FF0000"/>
                </a:solidFill>
                <a:latin typeface="Aptos" panose="020B0004020202020204" pitchFamily="34" charset="0"/>
                <a:cs typeface="Times New Roman" panose="02020603050405020304" pitchFamily="18" charset="0"/>
              </a:rPr>
              <a:t>Included in the Senate HHS bill</a:t>
            </a:r>
          </a:p>
        </p:txBody>
      </p:sp>
      <p:sp>
        <p:nvSpPr>
          <p:cNvPr id="6" name="Slide Number Placeholder 5">
            <a:extLst>
              <a:ext uri="{FF2B5EF4-FFF2-40B4-BE49-F238E27FC236}">
                <a16:creationId xmlns:a16="http://schemas.microsoft.com/office/drawing/2014/main" id="{ED466AF3-E404-2051-4049-98CAD1FBCFA8}"/>
              </a:ext>
            </a:extLst>
          </p:cNvPr>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3550996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Placeholder 27" descr="A child looking up at something">
            <a:extLst>
              <a:ext uri="{FF2B5EF4-FFF2-40B4-BE49-F238E27FC236}">
                <a16:creationId xmlns:a16="http://schemas.microsoft.com/office/drawing/2014/main" id="{83EC37AF-4D6C-7EEB-1D6A-0811A31AF0C6}"/>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21362" b="21362"/>
          <a:stretch/>
        </p:blipFill>
        <p:spPr>
          <a:xfrm>
            <a:off x="54" y="3"/>
            <a:ext cx="12191891" cy="5638798"/>
          </a:xfrm>
          <a:noFill/>
        </p:spPr>
      </p:pic>
      <p:sp>
        <p:nvSpPr>
          <p:cNvPr id="25" name="Title 24">
            <a:extLst>
              <a:ext uri="{FF2B5EF4-FFF2-40B4-BE49-F238E27FC236}">
                <a16:creationId xmlns:a16="http://schemas.microsoft.com/office/drawing/2014/main" id="{B1BC3E8B-EE3B-A92C-B35A-AED955360F6B}"/>
              </a:ext>
            </a:extLst>
          </p:cNvPr>
          <p:cNvSpPr>
            <a:spLocks noGrp="1"/>
          </p:cNvSpPr>
          <p:nvPr>
            <p:ph type="title"/>
          </p:nvPr>
        </p:nvSpPr>
        <p:spPr>
          <a:xfrm>
            <a:off x="266700" y="5638800"/>
            <a:ext cx="11658600" cy="1219200"/>
          </a:xfrm>
        </p:spPr>
        <p:txBody>
          <a:bodyPr anchor="ctr">
            <a:normAutofit/>
          </a:bodyPr>
          <a:lstStyle/>
          <a:p>
            <a:r>
              <a:rPr lang="en-US" dirty="0"/>
              <a:t>Looking ahead to end of session</a:t>
            </a:r>
          </a:p>
        </p:txBody>
      </p:sp>
      <p:sp>
        <p:nvSpPr>
          <p:cNvPr id="5" name="Date Placeholder 4" hidden="1">
            <a:extLst>
              <a:ext uri="{FF2B5EF4-FFF2-40B4-BE49-F238E27FC236}">
                <a16:creationId xmlns:a16="http://schemas.microsoft.com/office/drawing/2014/main" id="{C451449A-148A-6DC4-115A-B2555797E828}"/>
              </a:ext>
            </a:extLst>
          </p:cNvPr>
          <p:cNvSpPr>
            <a:spLocks noGrp="1"/>
          </p:cNvSpPr>
          <p:nvPr>
            <p:ph type="dt" sz="half" idx="4294967295"/>
          </p:nvPr>
        </p:nvSpPr>
        <p:spPr>
          <a:xfrm>
            <a:off x="0" y="6356350"/>
            <a:ext cx="1358900" cy="365125"/>
          </a:xfrm>
        </p:spPr>
        <p:txBody>
          <a:bodyPr anchor="ctr">
            <a:normAutofit/>
          </a:bodyPr>
          <a:lstStyle/>
          <a:p>
            <a:pPr>
              <a:spcAft>
                <a:spcPts val="600"/>
              </a:spcAft>
            </a:pPr>
            <a:fld id="{7C198DD1-C477-482D-A126-3FBDD1778E48}" type="datetime1">
              <a:rPr lang="en-US" smtClean="0"/>
              <a:pPr>
                <a:spcAft>
                  <a:spcPts val="600"/>
                </a:spcAft>
              </a:pPr>
              <a:t>4/19/2024</a:t>
            </a:fld>
            <a:endParaRPr lang="en-US" dirty="0"/>
          </a:p>
        </p:txBody>
      </p:sp>
      <p:sp>
        <p:nvSpPr>
          <p:cNvPr id="7" name="Slide Number Placeholder 6" hidden="1">
            <a:extLst>
              <a:ext uri="{FF2B5EF4-FFF2-40B4-BE49-F238E27FC236}">
                <a16:creationId xmlns:a16="http://schemas.microsoft.com/office/drawing/2014/main" id="{D9E7E03B-0F6F-89C5-81FE-155331467204}"/>
              </a:ext>
            </a:extLst>
          </p:cNvPr>
          <p:cNvSpPr>
            <a:spLocks noGrp="1"/>
          </p:cNvSpPr>
          <p:nvPr>
            <p:ph type="sldNum" sz="quarter" idx="4294967295"/>
          </p:nvPr>
        </p:nvSpPr>
        <p:spPr>
          <a:xfrm>
            <a:off x="10729913" y="6356350"/>
            <a:ext cx="1462087" cy="365125"/>
          </a:xfrm>
        </p:spPr>
        <p:txBody>
          <a:bodyPr anchor="ctr">
            <a:normAutofit/>
          </a:bodyPr>
          <a:lstStyle/>
          <a:p>
            <a:pPr>
              <a:spcAft>
                <a:spcPts val="600"/>
              </a:spcAft>
            </a:pPr>
            <a:fld id="{48F63A3B-78C7-47BE-AE5E-E10140E04643}" type="slidenum">
              <a:rPr lang="en-US" smtClean="0"/>
              <a:pPr>
                <a:spcAft>
                  <a:spcPts val="600"/>
                </a:spcAft>
              </a:pPr>
              <a:t>12</a:t>
            </a:fld>
            <a:endParaRPr lang="en-US" dirty="0"/>
          </a:p>
        </p:txBody>
      </p:sp>
    </p:spTree>
    <p:extLst>
      <p:ext uri="{BB962C8B-B14F-4D97-AF65-F5344CB8AC3E}">
        <p14:creationId xmlns:p14="http://schemas.microsoft.com/office/powerpoint/2010/main" val="1463092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EF0D-36ED-487E-D807-F614DBDB6FCE}"/>
              </a:ext>
            </a:extLst>
          </p:cNvPr>
          <p:cNvSpPr>
            <a:spLocks noGrp="1"/>
          </p:cNvSpPr>
          <p:nvPr>
            <p:ph type="title"/>
          </p:nvPr>
        </p:nvSpPr>
        <p:spPr/>
        <p:txBody>
          <a:bodyPr/>
          <a:lstStyle/>
          <a:p>
            <a:pPr algn="l"/>
            <a:r>
              <a:rPr lang="en-US" dirty="0"/>
              <a:t>Next Steps</a:t>
            </a:r>
          </a:p>
        </p:txBody>
      </p:sp>
      <p:sp>
        <p:nvSpPr>
          <p:cNvPr id="3" name="Content Placeholder 2">
            <a:extLst>
              <a:ext uri="{FF2B5EF4-FFF2-40B4-BE49-F238E27FC236}">
                <a16:creationId xmlns:a16="http://schemas.microsoft.com/office/drawing/2014/main" id="{800AA011-D28F-9D8F-396E-0D072C16654E}"/>
              </a:ext>
            </a:extLst>
          </p:cNvPr>
          <p:cNvSpPr>
            <a:spLocks noGrp="1"/>
          </p:cNvSpPr>
          <p:nvPr>
            <p:ph idx="1"/>
          </p:nvPr>
        </p:nvSpPr>
        <p:spPr>
          <a:xfrm>
            <a:off x="838200" y="1564785"/>
            <a:ext cx="10515600" cy="4974127"/>
          </a:xfrm>
        </p:spPr>
        <p:txBody>
          <a:bodyPr>
            <a:normAutofit/>
          </a:bodyPr>
          <a:lstStyle/>
          <a:p>
            <a:pPr>
              <a:spcBef>
                <a:spcPts val="0"/>
              </a:spcBef>
              <a:spcAft>
                <a:spcPts val="0"/>
              </a:spcAft>
            </a:pPr>
            <a:r>
              <a:rPr lang="en-US" sz="2000" dirty="0">
                <a:latin typeface="Aptos" panose="020B0004020202020204" pitchFamily="34" charset="0"/>
              </a:rPr>
              <a:t>The Legislature will be in recess for Passover from Monday, April 22, through noon on Wednesday, April 24</a:t>
            </a:r>
          </a:p>
          <a:p>
            <a:pPr>
              <a:spcBef>
                <a:spcPts val="0"/>
              </a:spcBef>
              <a:spcAft>
                <a:spcPts val="0"/>
              </a:spcAft>
            </a:pPr>
            <a:endParaRPr lang="en-US" sz="2000" dirty="0">
              <a:latin typeface="Aptos" panose="020B0004020202020204" pitchFamily="34" charset="0"/>
            </a:endParaRPr>
          </a:p>
          <a:p>
            <a:pPr>
              <a:spcBef>
                <a:spcPts val="0"/>
              </a:spcBef>
              <a:spcAft>
                <a:spcPts val="0"/>
              </a:spcAft>
            </a:pPr>
            <a:r>
              <a:rPr lang="en-US" sz="2000" dirty="0">
                <a:latin typeface="Aptos" panose="020B0004020202020204" pitchFamily="34" charset="0"/>
              </a:rPr>
              <a:t>After this recess, bills will be heard on the House and Senate floors, and conference committees will make decisions about items that are not aligned.</a:t>
            </a:r>
          </a:p>
          <a:p>
            <a:pPr>
              <a:spcBef>
                <a:spcPts val="0"/>
              </a:spcBef>
              <a:spcAft>
                <a:spcPts val="0"/>
              </a:spcAft>
            </a:pPr>
            <a:endParaRPr lang="en-US" sz="2000" dirty="0">
              <a:latin typeface="Aptos" panose="020B0004020202020204" pitchFamily="34" charset="0"/>
            </a:endParaRPr>
          </a:p>
          <a:p>
            <a:pPr>
              <a:spcBef>
                <a:spcPts val="0"/>
              </a:spcBef>
              <a:spcAft>
                <a:spcPts val="0"/>
              </a:spcAft>
            </a:pPr>
            <a:r>
              <a:rPr lang="en-US" sz="2000" dirty="0">
                <a:latin typeface="Aptos" panose="020B0004020202020204" pitchFamily="34" charset="0"/>
              </a:rPr>
              <a:t>Reports from the conference committees will come back to the House and Senate floor for final votes.</a:t>
            </a:r>
          </a:p>
          <a:p>
            <a:pPr>
              <a:spcBef>
                <a:spcPts val="0"/>
              </a:spcBef>
              <a:spcAft>
                <a:spcPts val="0"/>
              </a:spcAft>
            </a:pPr>
            <a:endParaRPr lang="en-US" sz="2000" dirty="0">
              <a:latin typeface="Aptos" panose="020B0004020202020204" pitchFamily="34" charset="0"/>
            </a:endParaRPr>
          </a:p>
          <a:p>
            <a:pPr>
              <a:spcBef>
                <a:spcPts val="0"/>
              </a:spcBef>
              <a:spcAft>
                <a:spcPts val="0"/>
              </a:spcAft>
            </a:pPr>
            <a:r>
              <a:rPr lang="en-US" sz="2000" dirty="0">
                <a:latin typeface="Aptos" panose="020B0004020202020204" pitchFamily="34" charset="0"/>
              </a:rPr>
              <a:t> </a:t>
            </a:r>
            <a:r>
              <a:rPr lang="en-US" sz="2000" b="1" dirty="0">
                <a:latin typeface="Aptos" panose="020B0004020202020204" pitchFamily="34" charset="0"/>
              </a:rPr>
              <a:t>May 20, 2024</a:t>
            </a:r>
            <a:r>
              <a:rPr lang="en-US" sz="2000" dirty="0">
                <a:latin typeface="Aptos" panose="020B0004020202020204" pitchFamily="34" charset="0"/>
              </a:rPr>
              <a:t>, is the last day of the Legislative session as outlined in the constitution</a:t>
            </a:r>
          </a:p>
          <a:p>
            <a:pPr>
              <a:spcBef>
                <a:spcPts val="0"/>
              </a:spcBef>
              <a:spcAft>
                <a:spcPts val="0"/>
              </a:spcAft>
            </a:pPr>
            <a:endParaRPr lang="en-US" sz="2000" dirty="0">
              <a:latin typeface="Aptos" panose="020B0004020202020204" pitchFamily="34" charset="0"/>
            </a:endParaRPr>
          </a:p>
          <a:p>
            <a:pPr>
              <a:spcBef>
                <a:spcPts val="0"/>
              </a:spcBef>
              <a:spcAft>
                <a:spcPts val="0"/>
              </a:spcAft>
            </a:pPr>
            <a:r>
              <a:rPr lang="en-US" sz="2000" dirty="0">
                <a:latin typeface="Aptos" panose="020B0004020202020204" pitchFamily="34" charset="0"/>
              </a:rPr>
              <a:t>June 30, 2024, is the last day of Fiscal Year 2024 (the first year of the biennial budget). New “one-time funds” would be available from July 1, 2024-June 30, 2025, unless specified.</a:t>
            </a:r>
          </a:p>
        </p:txBody>
      </p:sp>
      <p:sp>
        <p:nvSpPr>
          <p:cNvPr id="6" name="Slide Number Placeholder 5">
            <a:extLst>
              <a:ext uri="{FF2B5EF4-FFF2-40B4-BE49-F238E27FC236}">
                <a16:creationId xmlns:a16="http://schemas.microsoft.com/office/drawing/2014/main" id="{38347EE2-CC07-F803-E278-39D00E52CC50}"/>
              </a:ext>
            </a:extLst>
          </p:cNvPr>
          <p:cNvSpPr>
            <a:spLocks noGrp="1"/>
          </p:cNvSpPr>
          <p:nvPr>
            <p:ph type="sldNum" sz="quarter" idx="12"/>
          </p:nvPr>
        </p:nvSpPr>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4216219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940DD-E078-C9FE-A80D-76AFBAFCDB1A}"/>
              </a:ext>
            </a:extLst>
          </p:cNvPr>
          <p:cNvSpPr>
            <a:spLocks noGrp="1"/>
          </p:cNvSpPr>
          <p:nvPr>
            <p:ph type="title"/>
          </p:nvPr>
        </p:nvSpPr>
        <p:spPr/>
        <p:txBody>
          <a:bodyPr/>
          <a:lstStyle/>
          <a:p>
            <a:pPr algn="l"/>
            <a:r>
              <a:rPr lang="en-US" dirty="0"/>
              <a:t>Omnibus bills for 2024 with child care/early ed elements</a:t>
            </a:r>
          </a:p>
        </p:txBody>
      </p:sp>
      <p:sp>
        <p:nvSpPr>
          <p:cNvPr id="9" name="Content Placeholder 8">
            <a:extLst>
              <a:ext uri="{FF2B5EF4-FFF2-40B4-BE49-F238E27FC236}">
                <a16:creationId xmlns:a16="http://schemas.microsoft.com/office/drawing/2014/main" id="{D76F74F0-826F-FD4D-3503-8DBD95EDE974}"/>
              </a:ext>
            </a:extLst>
          </p:cNvPr>
          <p:cNvSpPr>
            <a:spLocks noGrp="1"/>
          </p:cNvSpPr>
          <p:nvPr>
            <p:ph sz="half" idx="1"/>
          </p:nvPr>
        </p:nvSpPr>
        <p:spPr>
          <a:xfrm>
            <a:off x="838200" y="1594624"/>
            <a:ext cx="5120898" cy="4582339"/>
          </a:xfrm>
        </p:spPr>
        <p:txBody>
          <a:bodyPr>
            <a:normAutofit lnSpcReduction="10000"/>
          </a:bodyPr>
          <a:lstStyle/>
          <a:p>
            <a:pPr marL="342900" marR="0" lvl="0" indent="-342900">
              <a:lnSpc>
                <a:spcPct val="107000"/>
              </a:lnSpc>
              <a:spcBef>
                <a:spcPts val="0"/>
              </a:spcBef>
              <a:spcAft>
                <a:spcPts val="0"/>
              </a:spcAft>
              <a:buFont typeface="Symbol" panose="05050102010706020507" pitchFamily="18" charset="2"/>
              <a:buChar char=""/>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House Children &amp; Families- HF 2476 (Pinto)</a:t>
            </a:r>
          </a:p>
          <a:p>
            <a:pPr marL="0" marR="0" lvl="0" indent="0">
              <a:lnSpc>
                <a:spcPct val="107000"/>
              </a:lnSpc>
              <a:spcBef>
                <a:spcPts val="0"/>
              </a:spcBef>
              <a:spcAft>
                <a:spcPts val="0"/>
              </a:spcAft>
              <a:buNone/>
            </a:pPr>
            <a:endParaRPr lang="en-US" sz="2400" b="1"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House Health- HF 4571 (Liebling)</a:t>
            </a:r>
          </a:p>
          <a:p>
            <a:pPr marL="342900" marR="0" lvl="0" indent="-342900">
              <a:lnSpc>
                <a:spcPct val="107000"/>
              </a:lnSpc>
              <a:spcBef>
                <a:spcPts val="0"/>
              </a:spcBef>
              <a:spcAft>
                <a:spcPts val="0"/>
              </a:spcAft>
              <a:buFont typeface="Symbol" panose="05050102010706020507" pitchFamily="18" charset="2"/>
              <a:buChar char=""/>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Senate HHS</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SF 4699 (</a:t>
            </a:r>
            <a:r>
              <a:rPr lang="en-US" sz="2400" b="1" kern="100" dirty="0" err="1">
                <a:effectLst/>
                <a:latin typeface="Aptos" panose="020B0004020202020204" pitchFamily="34" charset="0"/>
                <a:ea typeface="Aptos" panose="020B0004020202020204" pitchFamily="34" charset="0"/>
                <a:cs typeface="Times New Roman" panose="02020603050405020304" pitchFamily="18" charset="0"/>
              </a:rPr>
              <a:t>Wiklund</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House E-12-HF 5237-(</a:t>
            </a:r>
            <a:r>
              <a:rPr lang="en-US" sz="2400" b="1" kern="100" dirty="0" err="1">
                <a:effectLst/>
                <a:latin typeface="Aptos" panose="020B0004020202020204" pitchFamily="34" charset="0"/>
                <a:ea typeface="Aptos" panose="020B0004020202020204" pitchFamily="34" charset="0"/>
                <a:cs typeface="Times New Roman" panose="02020603050405020304" pitchFamily="18" charset="0"/>
              </a:rPr>
              <a:t>Youakim</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Senate E-12 - SF 5252 (</a:t>
            </a:r>
            <a:r>
              <a:rPr lang="en-US" sz="2400" b="1" kern="100" dirty="0" err="1">
                <a:effectLst/>
                <a:latin typeface="Aptos" panose="020B0004020202020204" pitchFamily="34" charset="0"/>
                <a:ea typeface="Aptos" panose="020B0004020202020204" pitchFamily="34" charset="0"/>
                <a:cs typeface="Times New Roman" panose="02020603050405020304" pitchFamily="18" charset="0"/>
              </a:rPr>
              <a:t>Kunesh</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R="0" indent="0">
              <a:lnSpc>
                <a:spcPct val="107000"/>
              </a:lnSpc>
              <a:spcBef>
                <a:spcPts val="0"/>
              </a:spcBef>
              <a:spcAft>
                <a:spcPts val="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House Higher Ed-HF 5299 (</a:t>
            </a:r>
            <a:r>
              <a:rPr lang="en-US" sz="2400" b="1" kern="100" dirty="0" err="1">
                <a:effectLst/>
                <a:latin typeface="Aptos" panose="020B0004020202020204" pitchFamily="34" charset="0"/>
                <a:ea typeface="Aptos" panose="020B0004020202020204" pitchFamily="34" charset="0"/>
                <a:cs typeface="Times New Roman" panose="02020603050405020304" pitchFamily="18" charset="0"/>
              </a:rPr>
              <a:t>Pelowski</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Senate Higher Ed-SF 5326 (Fateh)</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R="0" indent="0">
              <a:lnSpc>
                <a:spcPct val="107000"/>
              </a:lnSpc>
              <a:spcBef>
                <a:spcPts val="0"/>
              </a:spcBef>
              <a:spcAft>
                <a:spcPts val="0"/>
              </a:spcAft>
              <a:buNone/>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10" name="Content Placeholder 9">
            <a:extLst>
              <a:ext uri="{FF2B5EF4-FFF2-40B4-BE49-F238E27FC236}">
                <a16:creationId xmlns:a16="http://schemas.microsoft.com/office/drawing/2014/main" id="{90C6F658-DE6D-498B-3C81-E06B1D6D5521}"/>
              </a:ext>
            </a:extLst>
          </p:cNvPr>
          <p:cNvSpPr>
            <a:spLocks noGrp="1"/>
          </p:cNvSpPr>
          <p:nvPr>
            <p:ph sz="half" idx="2"/>
          </p:nvPr>
        </p:nvSpPr>
        <p:spPr>
          <a:xfrm>
            <a:off x="6172200" y="1594624"/>
            <a:ext cx="5591014" cy="4582339"/>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House Agriculture &amp; Rural Policy-HF 3763 (Vang)</a:t>
            </a:r>
          </a:p>
          <a:p>
            <a:pPr marL="0" marR="0" lvl="0" indent="0">
              <a:lnSpc>
                <a:spcPct val="107000"/>
              </a:lnSpc>
              <a:spcBef>
                <a:spcPts val="0"/>
              </a:spcBef>
              <a:spcAft>
                <a:spcPts val="0"/>
              </a:spcAft>
              <a:buNone/>
            </a:pP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Senate Agriculture &amp; Rural Policy-SF 3955 (Putnam)</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R="0" indent="0">
              <a:lnSpc>
                <a:spcPct val="107000"/>
              </a:lnSpc>
              <a:spcBef>
                <a:spcPts val="0"/>
              </a:spcBef>
              <a:spcAft>
                <a:spcPts val="0"/>
              </a:spcAft>
              <a:buNone/>
            </a:pP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House Workforce Development</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HF 5205 (Xiong)</a:t>
            </a:r>
          </a:p>
          <a:p>
            <a:pPr marL="0" marR="0" lvl="0" indent="0">
              <a:lnSpc>
                <a:spcPct val="107000"/>
              </a:lnSpc>
              <a:spcBef>
                <a:spcPts val="0"/>
              </a:spcBef>
              <a:spcAft>
                <a:spcPts val="0"/>
              </a:spcAft>
              <a:buNone/>
            </a:pP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Senate Jobs- SF 5289 (Champion)</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6" name="Slide Number Placeholder 5">
            <a:extLst>
              <a:ext uri="{FF2B5EF4-FFF2-40B4-BE49-F238E27FC236}">
                <a16:creationId xmlns:a16="http://schemas.microsoft.com/office/drawing/2014/main" id="{58356727-83CD-BC24-72B4-3502CAB1487E}"/>
              </a:ext>
            </a:extLst>
          </p:cNvPr>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749329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497AAD2-0529-2B82-2C29-4538D56CDF94}"/>
              </a:ext>
            </a:extLst>
          </p:cNvPr>
          <p:cNvSpPr>
            <a:spLocks noGrp="1"/>
          </p:cNvSpPr>
          <p:nvPr>
            <p:ph type="title"/>
          </p:nvPr>
        </p:nvSpPr>
        <p:spPr/>
        <p:txBody>
          <a:bodyPr/>
          <a:lstStyle/>
          <a:p>
            <a:pPr algn="l"/>
            <a:r>
              <a:rPr lang="en-US" dirty="0"/>
              <a:t>Access to Child Care</a:t>
            </a:r>
          </a:p>
        </p:txBody>
      </p:sp>
      <p:sp>
        <p:nvSpPr>
          <p:cNvPr id="7" name="Content Placeholder 6">
            <a:extLst>
              <a:ext uri="{FF2B5EF4-FFF2-40B4-BE49-F238E27FC236}">
                <a16:creationId xmlns:a16="http://schemas.microsoft.com/office/drawing/2014/main" id="{29DBCE9B-CD2F-7E8F-EB3F-82A45EDED673}"/>
              </a:ext>
            </a:extLst>
          </p:cNvPr>
          <p:cNvSpPr>
            <a:spLocks noGrp="1"/>
          </p:cNvSpPr>
          <p:nvPr>
            <p:ph sz="half" idx="1"/>
          </p:nvPr>
        </p:nvSpPr>
        <p:spPr>
          <a:xfrm>
            <a:off x="540069" y="1493885"/>
            <a:ext cx="10424981" cy="4918143"/>
          </a:xfrm>
        </p:spPr>
        <p:txBody>
          <a:bodyPr>
            <a:noAutofit/>
          </a:bodyPr>
          <a:lstStyle/>
          <a:p>
            <a:pPr>
              <a:spcBef>
                <a:spcPts val="0"/>
              </a:spcBef>
              <a:spcAft>
                <a:spcPts val="0"/>
              </a:spcAft>
            </a:pPr>
            <a:endParaRPr lang="en-US" sz="2000" b="1" kern="100" dirty="0">
              <a:solidFill>
                <a:schemeClr val="tx1"/>
              </a:solidFill>
              <a:effectLst/>
              <a:latin typeface="Arial" panose="020B0604020202020204" pitchFamily="34" charset="0"/>
              <a:ea typeface="Aptos" panose="020B0004020202020204" pitchFamily="34" charset="0"/>
              <a:cs typeface="Times New Roman" panose="02020603050405020304" pitchFamily="18" charset="0"/>
            </a:endParaRPr>
          </a:p>
          <a:p>
            <a:pPr>
              <a:spcBef>
                <a:spcPts val="0"/>
              </a:spcBef>
              <a:spcAft>
                <a:spcPts val="0"/>
              </a:spcAft>
            </a:pP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HF 3681(Kotyza-Witthuhn)/SF 3790 </a:t>
            </a:r>
            <a:r>
              <a:rPr lang="en-US"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(Hauschild)- builds on the “Great Start Scholarship” framework that passed in 2023. It calls</a:t>
            </a: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for Minnesota to create a way to support parents’ access by ensuring that no family pays more than 7% of their income on child care costs.</a:t>
            </a:r>
          </a:p>
          <a:p>
            <a:pPr marL="0" indent="0">
              <a:spcBef>
                <a:spcPts val="0"/>
              </a:spcBef>
              <a:spcAft>
                <a:spcPts val="0"/>
              </a:spcAft>
              <a:buNone/>
            </a:pPr>
            <a:endParaRPr lang="en-US" sz="1800" b="1" i="1"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marL="0" indent="0">
              <a:spcBef>
                <a:spcPts val="0"/>
              </a:spcBef>
              <a:spcAft>
                <a:spcPts val="0"/>
              </a:spcAft>
              <a:buNone/>
            </a:pPr>
            <a:endParaRPr lang="en-US" sz="1800" b="1" i="1" kern="100" dirty="0">
              <a:solidFill>
                <a:srgbClr val="000000"/>
              </a:solidFill>
              <a:latin typeface="Aptos" panose="020B0004020202020204" pitchFamily="34" charset="0"/>
              <a:ea typeface="Aptos" panose="020B0004020202020204" pitchFamily="34" charset="0"/>
              <a:cs typeface="Times New Roman" panose="02020603050405020304" pitchFamily="18" charset="0"/>
            </a:endParaRPr>
          </a:p>
          <a:p>
            <a:pPr lvl="1">
              <a:spcBef>
                <a:spcPts val="0"/>
              </a:spcBef>
              <a:spcAft>
                <a:spcPts val="0"/>
              </a:spcAft>
            </a:pPr>
            <a:r>
              <a:rPr lang="en-US" sz="1600" b="1" i="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No funding was included in the House Children and Families or Senate HHS omnibus bills, but some language to align scholarship policy with newly required federal CCDF policy (CCAP) was included.</a:t>
            </a:r>
            <a:endParaRPr lang="en-US" sz="1600" b="1" i="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0" indent="0">
              <a:spcBef>
                <a:spcPts val="0"/>
              </a:spcBef>
              <a:spcAft>
                <a:spcPts val="0"/>
              </a:spcAft>
              <a:buNone/>
            </a:pPr>
            <a:endParaRPr lang="en-US" sz="1600" i="1" kern="100" dirty="0">
              <a:solidFill>
                <a:srgbClr val="000000"/>
              </a:solidFill>
              <a:latin typeface="Arial" panose="020B0604020202020204" pitchFamily="34" charset="0"/>
              <a:ea typeface="Aptos" panose="020B0004020202020204" pitchFamily="34" charset="0"/>
              <a:cs typeface="Times New Roman" panose="02020603050405020304" pitchFamily="18" charset="0"/>
            </a:endParaRPr>
          </a:p>
          <a:p>
            <a:pPr marL="0" indent="0">
              <a:spcBef>
                <a:spcPts val="0"/>
              </a:spcBef>
              <a:spcAft>
                <a:spcPts val="0"/>
              </a:spcAft>
              <a:buNone/>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spcBef>
                <a:spcPts val="0"/>
              </a:spcBef>
              <a:spcAft>
                <a:spcPts val="0"/>
              </a:spcAft>
              <a:buNone/>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spcBef>
                <a:spcPts val="0"/>
              </a:spcBef>
              <a:spcAft>
                <a:spcPts val="0"/>
              </a:spcAft>
            </a:pPr>
            <a:endParaRPr lang="en-US" sz="2400" dirty="0"/>
          </a:p>
          <a:p>
            <a:pPr marL="0" indent="0">
              <a:spcBef>
                <a:spcPts val="0"/>
              </a:spcBef>
              <a:spcAft>
                <a:spcPts val="0"/>
              </a:spcAft>
              <a:buNone/>
            </a:pPr>
            <a:endParaRPr lang="en-US" sz="2400" b="1" dirty="0"/>
          </a:p>
        </p:txBody>
      </p:sp>
    </p:spTree>
    <p:extLst>
      <p:ext uri="{BB962C8B-B14F-4D97-AF65-F5344CB8AC3E}">
        <p14:creationId xmlns:p14="http://schemas.microsoft.com/office/powerpoint/2010/main" val="1232991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497AAD2-0529-2B82-2C29-4538D56CDF94}"/>
              </a:ext>
            </a:extLst>
          </p:cNvPr>
          <p:cNvSpPr>
            <a:spLocks noGrp="1"/>
          </p:cNvSpPr>
          <p:nvPr>
            <p:ph type="title"/>
          </p:nvPr>
        </p:nvSpPr>
        <p:spPr/>
        <p:txBody>
          <a:bodyPr/>
          <a:lstStyle/>
          <a:p>
            <a:pPr algn="l"/>
            <a:r>
              <a:rPr lang="en-US" dirty="0"/>
              <a:t>Child Care Workforce Support</a:t>
            </a:r>
          </a:p>
        </p:txBody>
      </p:sp>
      <p:sp>
        <p:nvSpPr>
          <p:cNvPr id="7" name="Content Placeholder 6">
            <a:extLst>
              <a:ext uri="{FF2B5EF4-FFF2-40B4-BE49-F238E27FC236}">
                <a16:creationId xmlns:a16="http://schemas.microsoft.com/office/drawing/2014/main" id="{29DBCE9B-CD2F-7E8F-EB3F-82A45EDED673}"/>
              </a:ext>
            </a:extLst>
          </p:cNvPr>
          <p:cNvSpPr>
            <a:spLocks noGrp="1"/>
          </p:cNvSpPr>
          <p:nvPr>
            <p:ph sz="half" idx="1"/>
          </p:nvPr>
        </p:nvSpPr>
        <p:spPr>
          <a:xfrm>
            <a:off x="596685" y="1555878"/>
            <a:ext cx="11182027" cy="5061898"/>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2000" b="1" kern="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HF3699</a:t>
            </a:r>
            <a:r>
              <a:rPr lang="en-US" sz="2000" b="1" kern="100" dirty="0">
                <a:solidFill>
                  <a:schemeClr val="tx1"/>
                </a:solidFill>
                <a:effectLst/>
                <a:highlight>
                  <a:srgbClr val="FFFFFF"/>
                </a:highlight>
                <a:latin typeface="Arial" panose="020B0604020202020204" pitchFamily="34" charset="0"/>
                <a:ea typeface="Aptos" panose="020B0004020202020204" pitchFamily="34" charset="0"/>
                <a:cs typeface="Arial" panose="020B0604020202020204" pitchFamily="34" charset="0"/>
              </a:rPr>
              <a:t> (Lee, K.)/</a:t>
            </a:r>
            <a:r>
              <a:rPr lang="en-US" sz="2000" kern="100" dirty="0">
                <a:solidFill>
                  <a:schemeClr val="tx1"/>
                </a:solidFill>
                <a:effectLst/>
                <a:latin typeface="Arial" panose="020B0604020202020204" pitchFamily="34" charset="0"/>
                <a:ea typeface="Aptos" panose="020B0004020202020204" pitchFamily="34" charset="0"/>
                <a:cs typeface="Arial" panose="020B0604020202020204" pitchFamily="34" charset="0"/>
              </a:rPr>
              <a:t> </a:t>
            </a:r>
            <a:r>
              <a:rPr lang="en-US" sz="2000" b="1" kern="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SF 3737</a:t>
            </a:r>
            <a:r>
              <a:rPr lang="en-US" sz="2000" kern="100" dirty="0">
                <a:solidFill>
                  <a:schemeClr val="tx1"/>
                </a:solidFill>
                <a:effectLst/>
                <a:latin typeface="Arial" panose="020B0604020202020204" pitchFamily="34" charset="0"/>
                <a:ea typeface="Aptos" panose="020B0004020202020204" pitchFamily="34" charset="0"/>
                <a:cs typeface="Arial" panose="020B0604020202020204" pitchFamily="34" charset="0"/>
              </a:rPr>
              <a:t> </a:t>
            </a:r>
            <a:r>
              <a:rPr lang="en-US" sz="2000" b="1" kern="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(Kupec)—</a:t>
            </a:r>
            <a:r>
              <a:rPr lang="en-US" sz="2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This would continue</a:t>
            </a:r>
            <a:r>
              <a:rPr lang="en-US" sz="2000" kern="100" dirty="0">
                <a:solidFill>
                  <a:srgbClr val="000000"/>
                </a:solidFill>
                <a:effectLst/>
                <a:highlight>
                  <a:srgbClr val="FFFFFF"/>
                </a:highlight>
                <a:latin typeface="Arial" panose="020B0604020202020204" pitchFamily="34" charset="0"/>
                <a:ea typeface="Aptos" panose="020B0004020202020204" pitchFamily="34" charset="0"/>
                <a:cs typeface="Arial" panose="020B0604020202020204" pitchFamily="34" charset="0"/>
              </a:rPr>
              <a:t> the </a:t>
            </a:r>
            <a:r>
              <a:rPr lang="en-US" sz="2000" kern="1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Child Care Facility</a:t>
            </a:r>
            <a:r>
              <a:rPr lang="en-US" sz="2000" kern="100" dirty="0">
                <a:solidFill>
                  <a:srgbClr val="000000"/>
                </a:solidFill>
                <a:effectLst/>
                <a:highlight>
                  <a:srgbClr val="FFFFFF"/>
                </a:highlight>
                <a:latin typeface="Arial" panose="020B0604020202020204" pitchFamily="34" charset="0"/>
                <a:ea typeface="Aptos" panose="020B0004020202020204" pitchFamily="34" charset="0"/>
                <a:cs typeface="Arial" panose="020B0604020202020204" pitchFamily="34" charset="0"/>
              </a:rPr>
              <a:t> Revitalization </a:t>
            </a:r>
            <a:r>
              <a:rPr lang="en-US" sz="2000" kern="1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Grants program</a:t>
            </a:r>
          </a:p>
          <a:p>
            <a:pPr marL="800100" lvl="1"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highlight>
                  <a:srgbClr val="FFFFFF"/>
                </a:highlight>
                <a:latin typeface="Arial" panose="020B0604020202020204" pitchFamily="34" charset="0"/>
                <a:ea typeface="Aptos" panose="020B0004020202020204" pitchFamily="34" charset="0"/>
                <a:cs typeface="Arial" panose="020B0604020202020204" pitchFamily="34" charset="0"/>
              </a:rPr>
              <a:t>Included in the Senate HHS Omnibus bill at $500,000 in one-time funds</a:t>
            </a:r>
          </a:p>
          <a:p>
            <a:pPr marL="0" marR="0" lvl="0" indent="0">
              <a:lnSpc>
                <a:spcPct val="107000"/>
              </a:lnSpc>
              <a:spcBef>
                <a:spcPts val="0"/>
              </a:spcBef>
              <a:spcAft>
                <a:spcPts val="0"/>
              </a:spcAft>
              <a:buNone/>
            </a:pPr>
            <a:endParaRPr lang="en-US" sz="2000" kern="1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HF3826</a:t>
            </a:r>
            <a:r>
              <a:rPr lang="en-US" sz="2000" b="1" dirty="0">
                <a:solidFill>
                  <a:schemeClr val="tx1"/>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 (Keeler)/</a:t>
            </a: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SF 4341(Kupec)-</a:t>
            </a:r>
            <a:r>
              <a:rPr lang="en-US" sz="2000" dirty="0">
                <a:solidFill>
                  <a:schemeClr val="tx1"/>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 </a:t>
            </a:r>
            <a:r>
              <a:rPr lang="en-US" sz="20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Provides more funding to support access to the Child Development Associate certificate (CDA)</a:t>
            </a:r>
          </a:p>
          <a:p>
            <a:pPr marL="800100" lvl="1" indent="-342900">
              <a:spcBef>
                <a:spcPts val="0"/>
              </a:spcBef>
              <a:spcAft>
                <a:spcPts val="0"/>
              </a:spcAft>
              <a:buFont typeface="Symbol" panose="05050102010706020507" pitchFamily="18" charset="2"/>
              <a:buChar char=""/>
            </a:pPr>
            <a:r>
              <a:rPr lang="en-US" sz="1600" b="1" i="1" dirty="0">
                <a:solidFill>
                  <a:srgbClr val="FF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Included in House </a:t>
            </a:r>
            <a:r>
              <a:rPr lang="en-US" sz="1600" b="1" i="1"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Children and Families Omnibus bill at $360,000 and the Senate HHS Omnibus bill at $500,000. Both are one-time funds.</a:t>
            </a:r>
            <a:endParaRPr lang="en-US" sz="1600" b="1"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marL="285750" marR="0" indent="-228600">
              <a:spcBef>
                <a:spcPts val="0"/>
              </a:spcBef>
              <a:spcAft>
                <a:spcPts val="0"/>
              </a:spcAft>
            </a:pPr>
            <a:endPar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2000" b="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HF 4943 (Kotyza-Witthuhn)</a:t>
            </a:r>
            <a:r>
              <a:rPr lang="en-US" sz="20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funds an additional grant to </a:t>
            </a:r>
            <a:r>
              <a:rPr lang="en-US" sz="200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WomenVenture</a:t>
            </a:r>
            <a:r>
              <a:rPr lang="en-US"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for their work with child care</a:t>
            </a:r>
          </a:p>
          <a:p>
            <a:pPr marL="800100" lvl="1" indent="-342900">
              <a:spcBef>
                <a:spcPts val="0"/>
              </a:spcBef>
              <a:spcAft>
                <a:spcPts val="0"/>
              </a:spcAft>
              <a:buFont typeface="Symbol" panose="05050102010706020507" pitchFamily="18" charset="2"/>
              <a:buChar char=""/>
            </a:pPr>
            <a:r>
              <a:rPr lang="en-US" sz="1600" b="1"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Included in the House Wo</a:t>
            </a:r>
            <a:r>
              <a:rPr lang="en-US" sz="1600" b="1" i="1" dirty="0">
                <a:solidFill>
                  <a:srgbClr val="FF0000"/>
                </a:solidFill>
                <a:latin typeface="Arial" panose="020B0604020202020204" pitchFamily="34" charset="0"/>
                <a:ea typeface="Times New Roman" panose="02020603050405020304" pitchFamily="18" charset="0"/>
                <a:cs typeface="Arial" panose="020B0604020202020204" pitchFamily="34" charset="0"/>
              </a:rPr>
              <a:t>rkforce Development Omnibus bill at $1 million in one-time funds</a:t>
            </a:r>
            <a:endParaRPr lang="en-US" sz="1600" b="1"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marL="57150" marR="0" indent="0">
              <a:spcBef>
                <a:spcPts val="0"/>
              </a:spcBef>
              <a:spcAft>
                <a:spcPts val="0"/>
              </a:spcAft>
              <a:buNone/>
            </a:pPr>
            <a:endParaRPr lang="en-US" sz="20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r>
              <a:rPr lang="en-US" sz="2000" b="1" dirty="0">
                <a:solidFill>
                  <a:schemeClr val="tx1"/>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SF 4170 (Boldon)-</a:t>
            </a:r>
            <a:r>
              <a:rPr lang="en-US" sz="2000"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rPr>
              <a:t>Provides an additional $1 million in funding for early childhood mental health consultation for child care providers</a:t>
            </a:r>
          </a:p>
          <a:p>
            <a:pPr marL="800100" lvl="1" indent="-342900">
              <a:spcBef>
                <a:spcPts val="0"/>
              </a:spcBef>
              <a:spcAft>
                <a:spcPts val="0"/>
              </a:spcAft>
              <a:buFont typeface="Symbol" panose="05050102010706020507" pitchFamily="18" charset="2"/>
              <a:buChar char=""/>
            </a:pPr>
            <a:r>
              <a:rPr lang="en-US" sz="1600" b="1" i="1" dirty="0">
                <a:solidFill>
                  <a:srgbClr val="FF0000"/>
                </a:solidFill>
                <a:highlight>
                  <a:srgbClr val="FFFFFF"/>
                </a:highlight>
                <a:latin typeface="Arial" panose="020B0604020202020204" pitchFamily="34" charset="0"/>
                <a:ea typeface="Times New Roman" panose="02020603050405020304" pitchFamily="18" charset="0"/>
                <a:cs typeface="Arial" panose="020B0604020202020204" pitchFamily="34" charset="0"/>
              </a:rPr>
              <a:t>Included in the Senate HHS Omnibus bill at $1 million in one-time funds.</a:t>
            </a:r>
            <a:endParaRPr lang="en-US" sz="1600" b="1" i="1" dirty="0">
              <a:solidFill>
                <a:srgbClr val="FF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endParaRPr>
          </a:p>
          <a:p>
            <a:pPr marL="457200" lvl="1" indent="0">
              <a:spcBef>
                <a:spcPts val="0"/>
              </a:spcBef>
              <a:spcAft>
                <a:spcPts val="0"/>
              </a:spcAft>
              <a:buNone/>
            </a:pPr>
            <a:endParaRPr lang="en-US" sz="1600" i="1" dirty="0">
              <a:solidFill>
                <a:srgbClr val="000000"/>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spcAft>
                <a:spcPts val="0"/>
              </a:spcAft>
              <a:buNone/>
            </a:pPr>
            <a:endParaRPr lang="en-US" sz="1800" dirty="0">
              <a:solidFill>
                <a:schemeClr val="tx1"/>
              </a:solidFill>
              <a:highlight>
                <a:srgbClr val="FFFFFF"/>
              </a:highlight>
              <a:latin typeface="Arial" panose="020B0604020202020204" pitchFamily="34" charset="0"/>
              <a:ea typeface="Aptos" panose="020B0004020202020204" pitchFamily="34" charset="0"/>
              <a:cs typeface="Arial" panose="020B0604020202020204" pitchFamily="34" charset="0"/>
            </a:endParaRPr>
          </a:p>
          <a:p>
            <a:pPr marL="0" indent="0">
              <a:spcBef>
                <a:spcPts val="0"/>
              </a:spcBef>
              <a:spcAft>
                <a:spcPts val="0"/>
              </a:spcAft>
              <a:buNone/>
            </a:pPr>
            <a:endParaRPr lang="en-US" sz="1600" b="1" i="1" kern="100" dirty="0">
              <a:solidFill>
                <a:srgbClr val="000000"/>
              </a:solidFill>
              <a:latin typeface="Arial" panose="020B0604020202020204" pitchFamily="34" charset="0"/>
              <a:ea typeface="Aptos" panose="020B0004020202020204" pitchFamily="34" charset="0"/>
              <a:cs typeface="Arial" panose="020B0604020202020204" pitchFamily="34" charset="0"/>
            </a:endParaRPr>
          </a:p>
          <a:p>
            <a:pPr marL="342900" marR="0" lvl="0" indent="-342900">
              <a:spcBef>
                <a:spcPts val="0"/>
              </a:spcBef>
              <a:spcAft>
                <a:spcPts val="0"/>
              </a:spcAft>
              <a:buFont typeface="Symbol" panose="05050102010706020507" pitchFamily="18" charset="2"/>
              <a:buChar char=""/>
            </a:pPr>
            <a:endParaRPr lang="en-US" sz="1600" dirty="0">
              <a:solidFill>
                <a:schemeClr val="tx1"/>
              </a:solidFill>
              <a:effectLst/>
              <a:highlight>
                <a:srgbClr val="FFFFFF"/>
              </a:highlight>
              <a:latin typeface="Arial" panose="020B0604020202020204" pitchFamily="34" charset="0"/>
              <a:ea typeface="Times New Roman" panose="02020603050405020304" pitchFamily="18" charset="0"/>
              <a:cs typeface="Arial" panose="020B0604020202020204" pitchFamily="34" charset="0"/>
            </a:endParaRPr>
          </a:p>
          <a:p>
            <a:pPr>
              <a:spcBef>
                <a:spcPts val="0"/>
              </a:spcBef>
              <a:spcAft>
                <a:spcPts val="0"/>
              </a:spcAft>
            </a:pPr>
            <a:endParaRPr lang="en-US" sz="2000" b="1" dirty="0"/>
          </a:p>
          <a:p>
            <a:pPr>
              <a:spcBef>
                <a:spcPts val="0"/>
              </a:spcBef>
              <a:spcAft>
                <a:spcPts val="0"/>
              </a:spcAft>
            </a:pPr>
            <a:endParaRPr lang="en-US" sz="2000" b="1" dirty="0"/>
          </a:p>
          <a:p>
            <a:pPr>
              <a:spcBef>
                <a:spcPts val="0"/>
              </a:spcBef>
              <a:spcAft>
                <a:spcPts val="0"/>
              </a:spcAft>
            </a:pPr>
            <a:endParaRPr lang="en-US" sz="2000" dirty="0"/>
          </a:p>
        </p:txBody>
      </p:sp>
    </p:spTree>
    <p:extLst>
      <p:ext uri="{BB962C8B-B14F-4D97-AF65-F5344CB8AC3E}">
        <p14:creationId xmlns:p14="http://schemas.microsoft.com/office/powerpoint/2010/main" val="3903024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497AAD2-0529-2B82-2C29-4538D56CDF94}"/>
              </a:ext>
            </a:extLst>
          </p:cNvPr>
          <p:cNvSpPr>
            <a:spLocks noGrp="1"/>
          </p:cNvSpPr>
          <p:nvPr>
            <p:ph type="title"/>
          </p:nvPr>
        </p:nvSpPr>
        <p:spPr/>
        <p:txBody>
          <a:bodyPr/>
          <a:lstStyle/>
          <a:p>
            <a:pPr algn="l"/>
            <a:r>
              <a:rPr lang="en-US" dirty="0"/>
              <a:t>Other Child Care related Bills</a:t>
            </a:r>
          </a:p>
        </p:txBody>
      </p:sp>
      <p:sp>
        <p:nvSpPr>
          <p:cNvPr id="7" name="Content Placeholder 6">
            <a:extLst>
              <a:ext uri="{FF2B5EF4-FFF2-40B4-BE49-F238E27FC236}">
                <a16:creationId xmlns:a16="http://schemas.microsoft.com/office/drawing/2014/main" id="{29DBCE9B-CD2F-7E8F-EB3F-82A45EDED673}"/>
              </a:ext>
            </a:extLst>
          </p:cNvPr>
          <p:cNvSpPr>
            <a:spLocks noGrp="1"/>
          </p:cNvSpPr>
          <p:nvPr>
            <p:ph sz="half" idx="1"/>
          </p:nvPr>
        </p:nvSpPr>
        <p:spPr>
          <a:xfrm>
            <a:off x="534693" y="1594623"/>
            <a:ext cx="11120032" cy="4918143"/>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HF4425 (Hemmingsen-Jaeger)/SF 4499 (Mitchell)- </a:t>
            </a:r>
            <a:r>
              <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US" sz="2000" kern="100" dirty="0">
                <a:solidFill>
                  <a:srgbClr val="000000"/>
                </a:solidFill>
                <a:effectLst/>
                <a:highlight>
                  <a:srgbClr val="FFFFFF"/>
                </a:highlight>
                <a:latin typeface="Aptos" panose="020B0004020202020204" pitchFamily="34" charset="0"/>
                <a:ea typeface="Aptos" panose="020B0004020202020204" pitchFamily="34" charset="0"/>
                <a:cs typeface="Times New Roman" panose="02020603050405020304" pitchFamily="18" charset="0"/>
              </a:rPr>
              <a:t>A private entity (HOA-controlled communities, condo associations, etc.) must not prohibit or refuse to permit the dwelling owner from providing child care under a family and group family child care provider license</a:t>
            </a:r>
          </a:p>
          <a:p>
            <a:pPr marL="800100" lvl="1"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HF 4425</a:t>
            </a:r>
            <a:r>
              <a:rPr lang="en-US" sz="1600" b="1" kern="10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 </a:t>
            </a:r>
            <a:r>
              <a:rPr lang="en-US" sz="1600" b="1" i="1" kern="100" dirty="0">
                <a:solidFill>
                  <a:srgbClr val="FF0000"/>
                </a:solidFill>
                <a:effectLst/>
                <a:highlight>
                  <a:srgbClr val="FFFFFF"/>
                </a:highlight>
                <a:latin typeface="Aptos" panose="020B0004020202020204" pitchFamily="34" charset="0"/>
                <a:ea typeface="Aptos" panose="020B0004020202020204" pitchFamily="34" charset="0"/>
                <a:cs typeface="Arial" panose="020B0604020202020204" pitchFamily="34" charset="0"/>
              </a:rPr>
              <a:t>Was passed and sent to the General Register. Second reading 4/2/24.</a:t>
            </a:r>
          </a:p>
          <a:p>
            <a:pPr marL="800100" lvl="1"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SF 4499 Was heard and laid over for consideration in the</a:t>
            </a:r>
            <a:r>
              <a:rPr lang="en-US" sz="1600" b="1" i="1" kern="100" dirty="0">
                <a:solidFill>
                  <a:srgbClr val="FF0000"/>
                </a:solidFill>
                <a:latin typeface="Aptos" panose="020B0004020202020204" pitchFamily="34" charset="0"/>
                <a:ea typeface="Aptos" panose="020B0004020202020204" pitchFamily="34" charset="0"/>
                <a:cs typeface="Arial" panose="020B0604020202020204" pitchFamily="34" charset="0"/>
              </a:rPr>
              <a:t> Senate Judiciary Omnibus bill, but not included.</a:t>
            </a:r>
            <a:endParaRPr lang="en-US" sz="1600" b="1" kern="100" dirty="0">
              <a:solidFill>
                <a:srgbClr val="FF0000"/>
              </a:solidFill>
              <a:effectLst/>
              <a:latin typeface="Aptos" panose="020B0004020202020204" pitchFamily="34" charset="0"/>
              <a:ea typeface="Aptos" panose="020B0004020202020204" pitchFamily="34" charset="0"/>
              <a:cs typeface="Arial" panose="020B0604020202020204" pitchFamily="34" charset="0"/>
            </a:endParaRPr>
          </a:p>
          <a:p>
            <a:pPr marL="57150" marR="0" indent="0">
              <a:lnSpc>
                <a:spcPct val="107000"/>
              </a:lnSpc>
              <a:spcBef>
                <a:spcPts val="0"/>
              </a:spcBef>
              <a:spcAft>
                <a:spcPts val="0"/>
              </a:spcAft>
              <a:buNone/>
            </a:pPr>
            <a:endParaRPr lang="en-US" sz="18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HF 367 (Freiberg)/SF 610 (Boldon)-</a:t>
            </a:r>
            <a:r>
              <a:rPr lang="en-US" sz="2000" kern="100" dirty="0">
                <a:solidFill>
                  <a:schemeClr val="tx1"/>
                </a:solidFill>
                <a:effectLst/>
                <a:latin typeface="Aptos" panose="020B0004020202020204" pitchFamily="34" charset="0"/>
                <a:ea typeface="Times New Roman" panose="02020603050405020304" pitchFamily="18" charset="0"/>
                <a:cs typeface="Times New Roman" panose="02020603050405020304" pitchFamily="18" charset="0"/>
              </a:rPr>
              <a:t> </a:t>
            </a:r>
            <a:r>
              <a:rPr lang="en-US" sz="20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Child care centers and family child care providers are allowed to adopt policies regarding immunizations. </a:t>
            </a:r>
          </a:p>
          <a:p>
            <a:pPr marL="800100" lvl="1"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effectLst/>
                <a:latin typeface="Aptos" panose="020B0004020202020204" pitchFamily="34" charset="0"/>
                <a:ea typeface="Times New Roman" panose="02020603050405020304" pitchFamily="18" charset="0"/>
                <a:cs typeface="Arial" panose="020B0604020202020204" pitchFamily="34" charset="0"/>
              </a:rPr>
              <a:t>HF 367 was passed by the Children and Families Committee and referred to the General Register. Second reading 3/25/24.</a:t>
            </a:r>
          </a:p>
          <a:p>
            <a:pPr marL="800100" lvl="1"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latin typeface="Aptos" panose="020B0004020202020204" pitchFamily="34" charset="0"/>
                <a:ea typeface="Times New Roman" panose="02020603050405020304" pitchFamily="18" charset="0"/>
                <a:cs typeface="Times New Roman" panose="02020603050405020304" pitchFamily="18" charset="0"/>
              </a:rPr>
              <a:t>SF 610 is Included in the Senate HHS Omnibus bill.</a:t>
            </a:r>
            <a:endParaRPr lang="en-US" sz="2000" b="1" u="sng" dirty="0">
              <a:solidFill>
                <a:srgbClr val="2B6DAD"/>
              </a:solidFill>
              <a:effectLst/>
              <a:highlight>
                <a:srgbClr val="FFFFFF"/>
              </a:highlight>
              <a:latin typeface="Calibri" panose="020F0502020204030204" pitchFamily="34" charset="0"/>
              <a:ea typeface="Times New Roman" panose="02020603050405020304" pitchFamily="18" charset="0"/>
              <a:hlinkClick r:id="rId3"/>
            </a:endParaRPr>
          </a:p>
          <a:p>
            <a:pPr marL="342900" indent="-342900">
              <a:lnSpc>
                <a:spcPct val="107000"/>
              </a:lnSpc>
              <a:spcBef>
                <a:spcPts val="0"/>
              </a:spcBef>
              <a:spcAft>
                <a:spcPts val="0"/>
              </a:spcAft>
              <a:buFont typeface="Symbol" panose="05050102010706020507" pitchFamily="18" charset="2"/>
              <a:buChar char=""/>
            </a:pPr>
            <a:endParaRPr lang="en-US" sz="2000" b="1" u="sng" dirty="0">
              <a:solidFill>
                <a:srgbClr val="2B6DAD"/>
              </a:solidFill>
              <a:highlight>
                <a:srgbClr val="FFFFFF"/>
              </a:highlight>
              <a:latin typeface="Calibri" panose="020F0502020204030204" pitchFamily="34" charset="0"/>
              <a:ea typeface="Times New Roman" panose="02020603050405020304" pitchFamily="18" charset="0"/>
              <a:hlinkClick r:id="rId3"/>
            </a:endParaRPr>
          </a:p>
          <a:p>
            <a:pPr marL="342900" indent="-342900">
              <a:lnSpc>
                <a:spcPct val="107000"/>
              </a:lnSpc>
              <a:spcBef>
                <a:spcPts val="0"/>
              </a:spcBef>
              <a:spcAft>
                <a:spcPts val="0"/>
              </a:spcAft>
              <a:buFont typeface="Symbol" panose="05050102010706020507" pitchFamily="18" charset="2"/>
              <a:buChar char=""/>
            </a:pPr>
            <a:r>
              <a:rPr lang="en-US" sz="2000" b="1" dirty="0">
                <a:solidFill>
                  <a:schemeClr val="tx1"/>
                </a:solidFill>
                <a:effectLst/>
                <a:highlight>
                  <a:srgbClr val="FFFFFF"/>
                </a:highlight>
                <a:latin typeface="Calibri" panose="020F0502020204030204" pitchFamily="34" charset="0"/>
                <a:ea typeface="Times New Roman" panose="02020603050405020304" pitchFamily="18" charset="0"/>
              </a:rPr>
              <a:t>S.F. 5218</a:t>
            </a:r>
            <a:r>
              <a:rPr lang="en-US" sz="2000" dirty="0">
                <a:solidFill>
                  <a:schemeClr val="tx1"/>
                </a:solidFill>
                <a:effectLst/>
                <a:highlight>
                  <a:srgbClr val="FFFFFF"/>
                </a:highlight>
                <a:latin typeface="Calibri" panose="020F0502020204030204" pitchFamily="34" charset="0"/>
                <a:ea typeface="Times New Roman" panose="02020603050405020304" pitchFamily="18" charset="0"/>
              </a:rPr>
              <a:t> </a:t>
            </a:r>
            <a:r>
              <a:rPr lang="en-US" sz="2000" b="1" dirty="0">
                <a:solidFill>
                  <a:schemeClr val="tx1"/>
                </a:solidFill>
                <a:effectLst/>
                <a:highlight>
                  <a:srgbClr val="FFFFFF"/>
                </a:highlight>
                <a:latin typeface="Calibri" panose="020F0502020204030204" pitchFamily="34" charset="0"/>
                <a:ea typeface="Times New Roman" panose="02020603050405020304" pitchFamily="18" charset="0"/>
              </a:rPr>
              <a:t>Putnam-</a:t>
            </a:r>
            <a:r>
              <a:rPr lang="en-US" sz="2000" dirty="0">
                <a:solidFill>
                  <a:schemeClr val="tx1"/>
                </a:solidFill>
                <a:effectLst/>
                <a:highlight>
                  <a:srgbClr val="FFFFFF"/>
                </a:highlight>
                <a:latin typeface="Calibri" panose="020F0502020204030204" pitchFamily="34" charset="0"/>
                <a:ea typeface="Times New Roman" panose="02020603050405020304" pitchFamily="18" charset="0"/>
              </a:rPr>
              <a:t>Child </a:t>
            </a:r>
            <a:r>
              <a:rPr lang="en-US" sz="2000" dirty="0">
                <a:solidFill>
                  <a:srgbClr val="000000"/>
                </a:solidFill>
                <a:effectLst/>
                <a:highlight>
                  <a:srgbClr val="FFFFFF"/>
                </a:highlight>
                <a:latin typeface="Calibri" panose="020F0502020204030204" pitchFamily="34" charset="0"/>
                <a:ea typeface="Times New Roman" panose="02020603050405020304" pitchFamily="18" charset="0"/>
              </a:rPr>
              <a:t>care business management solutions vendor contract with the </a:t>
            </a:r>
            <a:r>
              <a:rPr lang="en-US" sz="2000" dirty="0">
                <a:solidFill>
                  <a:srgbClr val="000000"/>
                </a:solidFill>
                <a:highlight>
                  <a:srgbClr val="FFFFFF"/>
                </a:highlight>
                <a:latin typeface="Calibri" panose="020F0502020204030204" pitchFamily="34" charset="0"/>
                <a:ea typeface="Times New Roman" panose="02020603050405020304" pitchFamily="18" charset="0"/>
              </a:rPr>
              <a:t>C</a:t>
            </a:r>
            <a:r>
              <a:rPr lang="en-US" sz="2000" dirty="0">
                <a:solidFill>
                  <a:srgbClr val="000000"/>
                </a:solidFill>
                <a:effectLst/>
                <a:highlight>
                  <a:srgbClr val="FFFFFF"/>
                </a:highlight>
                <a:latin typeface="Calibri" panose="020F0502020204030204" pitchFamily="34" charset="0"/>
                <a:ea typeface="Times New Roman" panose="02020603050405020304" pitchFamily="18" charset="0"/>
              </a:rPr>
              <a:t>ommissioner of Employment and Economic Development.</a:t>
            </a:r>
          </a:p>
          <a:p>
            <a:pPr marL="800100" lvl="1"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highlight>
                  <a:srgbClr val="FFFFFF"/>
                </a:highlight>
                <a:latin typeface="Aptos" panose="020B0004020202020204" pitchFamily="34" charset="0"/>
                <a:ea typeface="Times New Roman" panose="02020603050405020304" pitchFamily="18" charset="0"/>
                <a:cs typeface="Times New Roman" panose="02020603050405020304" pitchFamily="18" charset="0"/>
              </a:rPr>
              <a:t>Included in the Senate Jobs Omnibus bill for $1 million in one-time funds.</a:t>
            </a:r>
            <a:endParaRPr lang="en-US" sz="1600" b="1" i="1" kern="100" dirty="0">
              <a:solidFill>
                <a:srgbClr val="FF0000"/>
              </a:solidFill>
              <a:latin typeface="Aptos" panose="020B0004020202020204" pitchFamily="34" charset="0"/>
              <a:ea typeface="Times New Roman" panose="02020603050405020304" pitchFamily="18"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20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endParaRPr>
          </a:p>
          <a:p>
            <a:pPr marL="457200" lvl="1" indent="0">
              <a:lnSpc>
                <a:spcPct val="107000"/>
              </a:lnSpc>
              <a:spcBef>
                <a:spcPts val="0"/>
              </a:spcBef>
              <a:spcAft>
                <a:spcPts val="0"/>
              </a:spcAft>
              <a:buNone/>
            </a:pPr>
            <a:endParaRPr lang="en-US" sz="1600" b="1" i="1" kern="100" dirty="0">
              <a:solidFill>
                <a:srgbClr val="FF0000"/>
              </a:solidFill>
              <a:latin typeface="Aptos" panose="020B0004020202020204" pitchFamily="34" charset="0"/>
              <a:ea typeface="Times New Roman" panose="02020603050405020304" pitchFamily="18" charset="0"/>
              <a:cs typeface="Times New Roman" panose="02020603050405020304" pitchFamily="18" charset="0"/>
            </a:endParaRPr>
          </a:p>
          <a:p>
            <a:pPr marL="457200" lvl="1" indent="0">
              <a:lnSpc>
                <a:spcPct val="107000"/>
              </a:lnSpc>
              <a:spcBef>
                <a:spcPts val="0"/>
              </a:spcBef>
              <a:spcAft>
                <a:spcPts val="0"/>
              </a:spcAft>
              <a:buNone/>
            </a:pPr>
            <a:endParaRPr lang="en-US" sz="1600" i="1" kern="100" dirty="0">
              <a:solidFill>
                <a:srgbClr val="FF0000"/>
              </a:solidFill>
              <a:effectLst/>
              <a:latin typeface="Aptos" panose="020B0004020202020204" pitchFamily="34" charset="0"/>
              <a:ea typeface="Times New Roman" panose="02020603050405020304" pitchFamily="18" charset="0"/>
              <a:cs typeface="Arial" panose="020B0604020202020204" pitchFamily="34" charset="0"/>
            </a:endParaRPr>
          </a:p>
          <a:p>
            <a:pPr marL="457200" indent="-457200">
              <a:buFont typeface="Arial" panose="020B0604020202020204" pitchFamily="34" charset="0"/>
              <a:buChar char="•"/>
            </a:pPr>
            <a:endParaRPr lang="en-US" sz="1800" kern="100" dirty="0">
              <a:effectLst/>
              <a:latin typeface="+mj-lt"/>
              <a:ea typeface="Calibri" panose="020F0502020204030204" pitchFamily="34" charset="0"/>
              <a:cs typeface="Calibri" panose="020F0502020204030204" pitchFamily="34" charset="0"/>
            </a:endParaRPr>
          </a:p>
          <a:p>
            <a:pPr>
              <a:spcBef>
                <a:spcPts val="0"/>
              </a:spcBef>
              <a:spcAft>
                <a:spcPts val="0"/>
              </a:spcAft>
            </a:pPr>
            <a:endParaRPr lang="en-US" sz="2000" b="1" dirty="0"/>
          </a:p>
          <a:p>
            <a:pPr>
              <a:spcBef>
                <a:spcPts val="0"/>
              </a:spcBef>
              <a:spcAft>
                <a:spcPts val="0"/>
              </a:spcAft>
            </a:pPr>
            <a:endParaRPr lang="en-US" sz="2000" b="1" dirty="0"/>
          </a:p>
          <a:p>
            <a:pPr>
              <a:spcBef>
                <a:spcPts val="0"/>
              </a:spcBef>
              <a:spcAft>
                <a:spcPts val="0"/>
              </a:spcAft>
            </a:pPr>
            <a:endParaRPr lang="en-US" sz="2000" dirty="0"/>
          </a:p>
        </p:txBody>
      </p:sp>
    </p:spTree>
    <p:extLst>
      <p:ext uri="{BB962C8B-B14F-4D97-AF65-F5344CB8AC3E}">
        <p14:creationId xmlns:p14="http://schemas.microsoft.com/office/powerpoint/2010/main" val="1285648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EF0D-36ED-487E-D807-F614DBDB6FCE}"/>
              </a:ext>
            </a:extLst>
          </p:cNvPr>
          <p:cNvSpPr>
            <a:spLocks noGrp="1"/>
          </p:cNvSpPr>
          <p:nvPr>
            <p:ph type="title"/>
          </p:nvPr>
        </p:nvSpPr>
        <p:spPr/>
        <p:txBody>
          <a:bodyPr/>
          <a:lstStyle/>
          <a:p>
            <a:pPr algn="l"/>
            <a:r>
              <a:rPr lang="en-US" dirty="0"/>
              <a:t>E-12 Bills</a:t>
            </a:r>
          </a:p>
        </p:txBody>
      </p:sp>
      <p:sp>
        <p:nvSpPr>
          <p:cNvPr id="3" name="Content Placeholder 2">
            <a:extLst>
              <a:ext uri="{FF2B5EF4-FFF2-40B4-BE49-F238E27FC236}">
                <a16:creationId xmlns:a16="http://schemas.microsoft.com/office/drawing/2014/main" id="{800AA011-D28F-9D8F-396E-0D072C16654E}"/>
              </a:ext>
            </a:extLst>
          </p:cNvPr>
          <p:cNvSpPr>
            <a:spLocks noGrp="1"/>
          </p:cNvSpPr>
          <p:nvPr>
            <p:ph idx="1"/>
          </p:nvPr>
        </p:nvSpPr>
        <p:spPr>
          <a:xfrm>
            <a:off x="534693" y="1564785"/>
            <a:ext cx="11143280" cy="4974127"/>
          </a:xfrm>
        </p:spPr>
        <p:txBody>
          <a:bodyPr>
            <a:normAutofit/>
          </a:bodyPr>
          <a:lstStyle/>
          <a:p>
            <a:pPr marL="0" indent="0">
              <a:lnSpc>
                <a:spcPct val="107000"/>
              </a:lnSpc>
              <a:spcBef>
                <a:spcPts val="0"/>
              </a:spcBef>
              <a:spcAft>
                <a:spcPts val="0"/>
              </a:spcAft>
              <a:buNone/>
            </a:pPr>
            <a:endParaRPr lang="en-US" sz="1400" i="1" kern="100" dirty="0">
              <a:latin typeface="Aptos" panose="020B00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HF 3721 (Coulter)</a:t>
            </a:r>
            <a:r>
              <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SF 3922</a:t>
            </a:r>
            <a:r>
              <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 (</a:t>
            </a: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May-Quade</a:t>
            </a:r>
            <a:r>
              <a:rPr lang="en-US" sz="20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-Allows a school district to offer a preschool care program for the portion of the day a child is not enrolled in a school-based preschool program if the district also provides to children 33 months or older either a licensed child care program or preschool programming. Effective for revenue for fiscal year 2026 and later.</a:t>
            </a:r>
            <a:r>
              <a:rPr lang="en-US" sz="1700" b="1" i="1" kern="100" dirty="0">
                <a:solidFill>
                  <a:srgbClr val="000000"/>
                </a:solidFill>
                <a:latin typeface="Aptos" panose="020B0004020202020204" pitchFamily="34" charset="0"/>
                <a:ea typeface="Aptos" panose="020B0004020202020204" pitchFamily="34" charset="0"/>
                <a:cs typeface="Arial" panose="020B0604020202020204" pitchFamily="34" charset="0"/>
              </a:rPr>
              <a:t> </a:t>
            </a:r>
          </a:p>
          <a:p>
            <a:pPr marL="1257300" lvl="2" indent="-285750">
              <a:lnSpc>
                <a:spcPct val="107000"/>
              </a:lnSpc>
              <a:spcBef>
                <a:spcPts val="0"/>
              </a:spcBef>
              <a:spcAft>
                <a:spcPts val="0"/>
              </a:spcAft>
            </a:pPr>
            <a:r>
              <a:rPr lang="en-US" sz="1600" b="1" i="1"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Included in the Senate E-12 Omnibus bill</a:t>
            </a:r>
          </a:p>
          <a:p>
            <a:pPr marL="514350" lvl="1" indent="0">
              <a:lnSpc>
                <a:spcPct val="107000"/>
              </a:lnSpc>
              <a:spcBef>
                <a:spcPts val="0"/>
              </a:spcBef>
              <a:spcAft>
                <a:spcPts val="0"/>
              </a:spcAft>
              <a:buNone/>
            </a:pPr>
            <a:endParaRPr lang="en-US" sz="1700" b="1" i="1" kern="100" dirty="0">
              <a:solidFill>
                <a:srgbClr val="FF0000"/>
              </a:solidFill>
              <a:effectLst/>
              <a:latin typeface="Aptos" panose="020B0004020202020204" pitchFamily="34" charset="0"/>
              <a:ea typeface="Aptos" panose="020B000402020202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2000" b="1"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t>HF 4176 (Perez-Vega)-</a:t>
            </a: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Merges the scho</a:t>
            </a:r>
            <a:r>
              <a:rPr lang="en-US" sz="2000" kern="100" dirty="0">
                <a:solidFill>
                  <a:srgbClr val="000000"/>
                </a:solidFill>
                <a:latin typeface="Aptos" panose="020B0004020202020204" pitchFamily="34" charset="0"/>
                <a:ea typeface="Aptos" panose="020B0004020202020204" pitchFamily="34" charset="0"/>
                <a:cs typeface="Times New Roman" panose="02020603050405020304" pitchFamily="18" charset="0"/>
              </a:rPr>
              <a:t>ol readiness plus program into the VPK program</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lnSpc>
                <a:spcPct val="107000"/>
              </a:lnSpc>
              <a:spcBef>
                <a:spcPts val="0"/>
              </a:spcBef>
              <a:spcAft>
                <a:spcPts val="0"/>
              </a:spcAft>
              <a:buFont typeface="Symbol" panose="05050102010706020507" pitchFamily="18" charset="2"/>
              <a:buChar char=""/>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Modifies the program requirements, including requiring that VPK teachers are licensed</a:t>
            </a:r>
          </a:p>
          <a:p>
            <a:pPr marL="800100" lvl="1" indent="-342900">
              <a:lnSpc>
                <a:spcPct val="107000"/>
              </a:lnSpc>
              <a:spcBef>
                <a:spcPts val="0"/>
              </a:spcBef>
              <a:spcAft>
                <a:spcPts val="0"/>
              </a:spcAft>
              <a:buFont typeface="Symbol" panose="05050102010706020507" pitchFamily="18" charset="2"/>
              <a:buChar char=""/>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Children must meet at least one specified criterion to be eligible to participate in the program free of charge</a:t>
            </a:r>
          </a:p>
          <a:p>
            <a:pPr marL="800100" lvl="1" indent="-342900">
              <a:lnSpc>
                <a:spcPct val="107000"/>
              </a:lnSpc>
              <a:spcBef>
                <a:spcPts val="0"/>
              </a:spcBef>
              <a:spcAft>
                <a:spcPts val="0"/>
              </a:spcAft>
              <a:buFont typeface="Symbol" panose="05050102010706020507" pitchFamily="18" charset="2"/>
              <a:buChar char=""/>
            </a:pPr>
            <a:r>
              <a:rPr lang="en-US" sz="1600" kern="100" dirty="0">
                <a:latin typeface="Aptos" panose="020B0004020202020204" pitchFamily="34" charset="0"/>
                <a:ea typeface="Aptos" panose="020B0004020202020204" pitchFamily="34" charset="0"/>
                <a:cs typeface="Times New Roman" panose="02020603050405020304" pitchFamily="18" charset="0"/>
              </a:rPr>
              <a:t>Splits</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 the Minneapolis and St. Paul school districts into two separate groups for funding purposes</a:t>
            </a:r>
          </a:p>
          <a:p>
            <a:pPr marL="800100" lvl="1" indent="-342900">
              <a:lnSpc>
                <a:spcPct val="107000"/>
              </a:lnSpc>
              <a:spcBef>
                <a:spcPts val="0"/>
              </a:spcBef>
              <a:spcAft>
                <a:spcPts val="0"/>
              </a:spcAft>
              <a:buFont typeface="Symbol" panose="05050102010706020507" pitchFamily="18" charset="2"/>
              <a:buChar char=""/>
            </a:pPr>
            <a:r>
              <a:rPr lang="en-US" sz="1600" kern="100" dirty="0">
                <a:latin typeface="Aptos" panose="020B0004020202020204" pitchFamily="34" charset="0"/>
                <a:ea typeface="Aptos" panose="020B0004020202020204" pitchFamily="34" charset="0"/>
                <a:cs typeface="Times New Roman" panose="02020603050405020304" pitchFamily="18" charset="0"/>
              </a:rPr>
              <a:t>E</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nsures that any school sites that received seats in FY 2024 will receive the same number of seats in the future</a:t>
            </a:r>
          </a:p>
          <a:p>
            <a:pPr marL="1257300" lvl="2"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effectLst/>
                <a:latin typeface="Aptos" panose="020B0004020202020204" pitchFamily="34" charset="0"/>
                <a:ea typeface="Aptos" panose="020B0004020202020204" pitchFamily="34" charset="0"/>
                <a:cs typeface="Arial" panose="020B0604020202020204" pitchFamily="34" charset="0"/>
              </a:rPr>
              <a:t>HF 4176 passed the House floor on a vote of 69-61 and was sent to the Senate. Senate referred it to the Education Policy Committee</a:t>
            </a:r>
          </a:p>
          <a:p>
            <a:pPr marL="1257300" lvl="2"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latin typeface="Aptos" panose="020B0004020202020204" pitchFamily="34" charset="0"/>
                <a:ea typeface="Aptos" panose="020B0004020202020204" pitchFamily="34" charset="0"/>
                <a:cs typeface="Arial" panose="020B0604020202020204" pitchFamily="34" charset="0"/>
              </a:rPr>
              <a:t>Was Included in the Senate E-12 Omnibus bill.</a:t>
            </a:r>
            <a:endParaRPr lang="en-US" sz="1600" b="1" kern="100" dirty="0">
              <a:solidFill>
                <a:srgbClr val="FF0000"/>
              </a:solidFill>
              <a:effectLst/>
              <a:latin typeface="Aptos" panose="020B0004020202020204" pitchFamily="34" charset="0"/>
              <a:ea typeface="Aptos" panose="020B0004020202020204" pitchFamily="34" charset="0"/>
              <a:cs typeface="Arial" panose="020B0604020202020204" pitchFamily="34" charset="0"/>
            </a:endParaRPr>
          </a:p>
          <a:p>
            <a:pPr>
              <a:spcBef>
                <a:spcPts val="0"/>
              </a:spcBef>
              <a:spcAft>
                <a:spcPts val="0"/>
              </a:spcAft>
            </a:pPr>
            <a:endParaRPr lang="en-US" sz="2000" b="1" dirty="0"/>
          </a:p>
        </p:txBody>
      </p:sp>
      <p:sp>
        <p:nvSpPr>
          <p:cNvPr id="6" name="Slide Number Placeholder 5">
            <a:extLst>
              <a:ext uri="{FF2B5EF4-FFF2-40B4-BE49-F238E27FC236}">
                <a16:creationId xmlns:a16="http://schemas.microsoft.com/office/drawing/2014/main" id="{38347EE2-CC07-F803-E278-39D00E52CC50}"/>
              </a:ext>
            </a:extLst>
          </p:cNvPr>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787224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497AAD2-0529-2B82-2C29-4538D56CDF94}"/>
              </a:ext>
            </a:extLst>
          </p:cNvPr>
          <p:cNvSpPr>
            <a:spLocks noGrp="1"/>
          </p:cNvSpPr>
          <p:nvPr>
            <p:ph type="title"/>
          </p:nvPr>
        </p:nvSpPr>
        <p:spPr>
          <a:xfrm>
            <a:off x="162732" y="-1"/>
            <a:ext cx="11901750" cy="1255364"/>
          </a:xfrm>
        </p:spPr>
        <p:txBody>
          <a:bodyPr/>
          <a:lstStyle/>
          <a:p>
            <a:pPr algn="l"/>
            <a:r>
              <a:rPr lang="en-US" dirty="0"/>
              <a:t>Higher Education Bills</a:t>
            </a:r>
          </a:p>
        </p:txBody>
      </p:sp>
      <p:sp>
        <p:nvSpPr>
          <p:cNvPr id="7" name="Content Placeholder 6">
            <a:extLst>
              <a:ext uri="{FF2B5EF4-FFF2-40B4-BE49-F238E27FC236}">
                <a16:creationId xmlns:a16="http://schemas.microsoft.com/office/drawing/2014/main" id="{29DBCE9B-CD2F-7E8F-EB3F-82A45EDED673}"/>
              </a:ext>
            </a:extLst>
          </p:cNvPr>
          <p:cNvSpPr>
            <a:spLocks noGrp="1"/>
          </p:cNvSpPr>
          <p:nvPr>
            <p:ph sz="half" idx="1"/>
          </p:nvPr>
        </p:nvSpPr>
        <p:spPr>
          <a:xfrm>
            <a:off x="488197" y="1594624"/>
            <a:ext cx="11174278" cy="4914664"/>
          </a:xfrm>
        </p:spPr>
        <p:txBody>
          <a:bodyPr>
            <a:normAutofit/>
          </a:bodyPr>
          <a:lstStyle/>
          <a:p>
            <a:pPr marL="342900" indent="-342900">
              <a:lnSpc>
                <a:spcPct val="107000"/>
              </a:lnSpc>
              <a:spcBef>
                <a:spcPts val="0"/>
              </a:spcBef>
              <a:spcAft>
                <a:spcPts val="0"/>
              </a:spcAft>
              <a:buFont typeface="Symbol" panose="05050102010706020507" pitchFamily="18" charset="2"/>
              <a:buChar char=""/>
            </a:pPr>
            <a:r>
              <a:rPr lang="en-US" sz="2100" b="1" kern="0" dirty="0">
                <a:solidFill>
                  <a:schemeClr val="tx1"/>
                </a:solidFill>
                <a:effectLst/>
                <a:latin typeface="Aptos" panose="020B0004020202020204" pitchFamily="34" charset="0"/>
                <a:ea typeface="Times New Roman" panose="02020603050405020304" pitchFamily="18" charset="0"/>
                <a:cs typeface="Arial" panose="020B0604020202020204" pitchFamily="34" charset="0"/>
              </a:rPr>
              <a:t>HF3887 (Coulter)</a:t>
            </a:r>
            <a:r>
              <a:rPr lang="en-US" sz="2100" b="1" i="1" kern="100" dirty="0">
                <a:solidFill>
                  <a:schemeClr val="tx1"/>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a:t>
            </a:r>
            <a:r>
              <a:rPr lang="en-US" sz="2100" b="1" dirty="0">
                <a:solidFill>
                  <a:schemeClr val="tx1"/>
                </a:solidFill>
                <a:effectLst/>
                <a:highlight>
                  <a:srgbClr val="FFFFFF"/>
                </a:highlight>
                <a:latin typeface="Aptos" panose="020B0004020202020204" pitchFamily="34" charset="0"/>
                <a:ea typeface="Times New Roman" panose="02020603050405020304" pitchFamily="18" charset="0"/>
                <a:cs typeface="Arial" panose="020B0604020202020204" pitchFamily="34" charset="0"/>
              </a:rPr>
              <a:t>SF 3806 (Kupec)-</a:t>
            </a:r>
            <a:r>
              <a:rPr lang="en-US" sz="2100" b="1" dirty="0">
                <a:solidFill>
                  <a:schemeClr val="tx1"/>
                </a:solidFill>
                <a:highlight>
                  <a:srgbClr val="FFFFFF"/>
                </a:highlight>
                <a:latin typeface="Aptos" panose="020B0004020202020204" pitchFamily="34" charset="0"/>
                <a:ea typeface="Times New Roman" panose="02020603050405020304" pitchFamily="18" charset="0"/>
                <a:cs typeface="Arial" panose="020B0604020202020204" pitchFamily="34" charset="0"/>
              </a:rPr>
              <a:t> </a:t>
            </a:r>
            <a:r>
              <a:rPr lang="en-US" sz="2100" dirty="0">
                <a:solidFill>
                  <a:srgbClr val="000000"/>
                </a:solidFill>
                <a:highlight>
                  <a:srgbClr val="FFFFFF"/>
                </a:highlight>
                <a:latin typeface="Aptos" panose="020B0004020202020204" pitchFamily="34" charset="0"/>
                <a:ea typeface="Times New Roman" panose="02020603050405020304" pitchFamily="18" charset="0"/>
                <a:cs typeface="Arial" panose="020B0604020202020204" pitchFamily="34" charset="0"/>
              </a:rPr>
              <a:t>Provides</a:t>
            </a:r>
            <a:r>
              <a:rPr lang="en-US" sz="2100" b="1" dirty="0">
                <a:solidFill>
                  <a:srgbClr val="000000"/>
                </a:solidFill>
                <a:highlight>
                  <a:srgbClr val="FFFFFF"/>
                </a:highlight>
                <a:latin typeface="Aptos" panose="020B0004020202020204" pitchFamily="34" charset="0"/>
                <a:ea typeface="Times New Roman" panose="02020603050405020304" pitchFamily="18" charset="0"/>
                <a:cs typeface="Arial" panose="020B0604020202020204" pitchFamily="34" charset="0"/>
              </a:rPr>
              <a:t> </a:t>
            </a:r>
            <a:r>
              <a:rPr lang="en-US" sz="2100" b="0" i="0" dirty="0">
                <a:solidFill>
                  <a:srgbClr val="000000"/>
                </a:solidFill>
                <a:effectLst/>
                <a:highlight>
                  <a:srgbClr val="FFFFFF"/>
                </a:highlight>
                <a:latin typeface="Aptos" panose="020B0004020202020204" pitchFamily="34" charset="0"/>
                <a:cs typeface="Arial" panose="020B0604020202020204" pitchFamily="34" charset="0"/>
              </a:rPr>
              <a:t>funds to the Board of Trustees of the Minnesota State Colleges and Universities to partner with the National Head Start Association and the Association of Community College Trustees to establish Head Start centers on college campuses.</a:t>
            </a:r>
          </a:p>
          <a:p>
            <a:pPr marL="0" indent="0">
              <a:lnSpc>
                <a:spcPct val="107000"/>
              </a:lnSpc>
              <a:spcBef>
                <a:spcPts val="0"/>
              </a:spcBef>
              <a:spcAft>
                <a:spcPts val="0"/>
              </a:spcAft>
              <a:buNone/>
            </a:pPr>
            <a:endParaRPr lang="en-US" sz="2100" dirty="0">
              <a:solidFill>
                <a:srgbClr val="000000"/>
              </a:solidFill>
              <a:highlight>
                <a:srgbClr val="FFFFFF"/>
              </a:highlight>
              <a:latin typeface="Aptos" panose="020B0004020202020204" pitchFamily="34" charset="0"/>
              <a:cs typeface="Arial" panose="020B0604020202020204" pitchFamily="34" charset="0"/>
            </a:endParaRPr>
          </a:p>
          <a:p>
            <a:pPr marL="800100" lvl="1" indent="-342900">
              <a:lnSpc>
                <a:spcPct val="107000"/>
              </a:lnSpc>
              <a:spcBef>
                <a:spcPts val="0"/>
              </a:spcBef>
              <a:spcAft>
                <a:spcPts val="0"/>
              </a:spcAft>
              <a:buFont typeface="Symbol" panose="05050102010706020507" pitchFamily="18" charset="2"/>
              <a:buChar char=""/>
            </a:pPr>
            <a:r>
              <a:rPr lang="en-US" sz="1600" b="1" i="1" kern="100" dirty="0">
                <a:solidFill>
                  <a:srgbClr val="FF0000"/>
                </a:solidFill>
                <a:highlight>
                  <a:srgbClr val="FFFFFF"/>
                </a:highlight>
                <a:latin typeface="Aptos" panose="020B0004020202020204" pitchFamily="34" charset="0"/>
                <a:ea typeface="Aptos" panose="020B0004020202020204" pitchFamily="34" charset="0"/>
                <a:cs typeface="Arial" panose="020B0604020202020204" pitchFamily="34" charset="0"/>
              </a:rPr>
              <a:t>Included in the House Higher Education Omnibus bill and the Senate Higher Education Omnibus bill at $500,000 in one-time funding. </a:t>
            </a:r>
            <a:endParaRPr lang="en-US" sz="1600" b="1" i="1" kern="100" dirty="0">
              <a:solidFill>
                <a:srgbClr val="FF0000"/>
              </a:solidFill>
              <a:latin typeface="Aptos" panose="020B0004020202020204" pitchFamily="34" charset="0"/>
              <a:ea typeface="Aptos" panose="020B0004020202020204" pitchFamily="34" charset="0"/>
              <a:cs typeface="Arial" panose="020B0604020202020204" pitchFamily="34" charset="0"/>
            </a:endParaRPr>
          </a:p>
          <a:p>
            <a:pPr marL="0" indent="0">
              <a:lnSpc>
                <a:spcPct val="107000"/>
              </a:lnSpc>
              <a:spcBef>
                <a:spcPts val="0"/>
              </a:spcBef>
              <a:spcAft>
                <a:spcPts val="0"/>
              </a:spcAft>
              <a:buNone/>
            </a:pPr>
            <a:endParaRPr lang="en-US" sz="1800" kern="100" dirty="0">
              <a:solidFill>
                <a:srgbClr val="000000"/>
              </a:solidFill>
              <a:highlight>
                <a:srgbClr val="FFFFFF"/>
              </a:highlight>
              <a:latin typeface="Aptos" panose="020B0004020202020204" pitchFamily="34" charset="0"/>
              <a:ea typeface="Aptos" panose="020B0004020202020204" pitchFamily="34" charset="0"/>
              <a:cs typeface="Arial" panose="020B0604020202020204" pitchFamily="34" charset="0"/>
            </a:endParaRPr>
          </a:p>
          <a:p>
            <a:pPr marL="457200" lvl="1" indent="0">
              <a:lnSpc>
                <a:spcPct val="107000"/>
              </a:lnSpc>
              <a:spcBef>
                <a:spcPts val="0"/>
              </a:spcBef>
              <a:spcAft>
                <a:spcPts val="0"/>
              </a:spcAft>
              <a:buNone/>
            </a:pPr>
            <a:endParaRPr lang="en-US" sz="1600" i="1" kern="100" dirty="0">
              <a:highlight>
                <a:srgbClr val="FFFFFF"/>
              </a:highlight>
              <a:latin typeface="Aptos" panose="020B0004020202020204" pitchFamily="34" charset="0"/>
              <a:ea typeface="Times New Roman" panose="02020603050405020304" pitchFamily="18" charset="0"/>
              <a:cs typeface="Arial" panose="020B0604020202020204" pitchFamily="34" charset="0"/>
            </a:endParaRPr>
          </a:p>
          <a:p>
            <a:pPr marL="800100" lvl="1" indent="-342900">
              <a:lnSpc>
                <a:spcPct val="107000"/>
              </a:lnSpc>
              <a:spcBef>
                <a:spcPts val="0"/>
              </a:spcBef>
              <a:spcAft>
                <a:spcPts val="0"/>
              </a:spcAft>
              <a:buFont typeface="Symbol" panose="05050102010706020507" pitchFamily="18" charset="2"/>
              <a:buChar char=""/>
            </a:pPr>
            <a:endParaRPr lang="en-US" sz="1600" i="1" kern="100" dirty="0">
              <a:effectLst/>
              <a:latin typeface="Aptos" panose="020B0004020202020204" pitchFamily="34" charset="0"/>
              <a:ea typeface="Aptos" panose="020B0004020202020204" pitchFamily="34" charset="0"/>
              <a:cs typeface="Arial" panose="020B0604020202020204" pitchFamily="34" charset="0"/>
            </a:endParaRPr>
          </a:p>
          <a:p>
            <a:pPr marL="800100" lvl="1" indent="-342900">
              <a:lnSpc>
                <a:spcPct val="107000"/>
              </a:lnSpc>
              <a:spcBef>
                <a:spcPts val="0"/>
              </a:spcBef>
              <a:spcAft>
                <a:spcPts val="0"/>
              </a:spcAft>
              <a:buFont typeface="Symbol" panose="05050102010706020507" pitchFamily="18" charset="2"/>
              <a:buChar char=""/>
            </a:pPr>
            <a:endParaRPr lang="en-US" sz="1600" i="1" kern="100" dirty="0">
              <a:latin typeface="Arial" panose="020B0604020202020204" pitchFamily="34" charset="0"/>
              <a:ea typeface="Aptos" panose="020B0004020202020204" pitchFamily="34" charset="0"/>
              <a:cs typeface="Arial" panose="020B0604020202020204" pitchFamily="34" charset="0"/>
            </a:endParaRPr>
          </a:p>
          <a:p>
            <a:pPr marL="0" indent="0">
              <a:spcBef>
                <a:spcPts val="0"/>
              </a:spcBef>
              <a:spcAft>
                <a:spcPts val="0"/>
              </a:spcAft>
              <a:buNone/>
            </a:pPr>
            <a:endParaRPr lang="en-US" sz="2000" b="1" dirty="0">
              <a:latin typeface="Arial" panose="020B0604020202020204" pitchFamily="34" charset="0"/>
              <a:cs typeface="Arial" panose="020B0604020202020204" pitchFamily="34" charset="0"/>
            </a:endParaRPr>
          </a:p>
          <a:p>
            <a:pPr>
              <a:spcBef>
                <a:spcPts val="0"/>
              </a:spcBef>
              <a:spcAft>
                <a:spcPts val="0"/>
              </a:spcAft>
            </a:pPr>
            <a:endParaRPr lang="en-US" sz="2000" b="1" dirty="0">
              <a:latin typeface="Arial" panose="020B0604020202020204" pitchFamily="34" charset="0"/>
              <a:cs typeface="Arial" panose="020B0604020202020204" pitchFamily="34" charset="0"/>
            </a:endParaRPr>
          </a:p>
          <a:p>
            <a:pPr>
              <a:spcBef>
                <a:spcPts val="0"/>
              </a:spcBef>
              <a:spcAft>
                <a:spcPts val="0"/>
              </a:spcAft>
            </a:pPr>
            <a:endParaRPr lang="en-US" sz="2000" dirty="0"/>
          </a:p>
        </p:txBody>
      </p:sp>
    </p:spTree>
    <p:extLst>
      <p:ext uri="{BB962C8B-B14F-4D97-AF65-F5344CB8AC3E}">
        <p14:creationId xmlns:p14="http://schemas.microsoft.com/office/powerpoint/2010/main" val="1331344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497AAD2-0529-2B82-2C29-4538D56CDF94}"/>
              </a:ext>
            </a:extLst>
          </p:cNvPr>
          <p:cNvSpPr>
            <a:spLocks noGrp="1"/>
          </p:cNvSpPr>
          <p:nvPr>
            <p:ph type="title"/>
          </p:nvPr>
        </p:nvSpPr>
        <p:spPr>
          <a:xfrm>
            <a:off x="162732" y="-1"/>
            <a:ext cx="11901750" cy="1255364"/>
          </a:xfrm>
        </p:spPr>
        <p:txBody>
          <a:bodyPr/>
          <a:lstStyle/>
          <a:p>
            <a:pPr algn="l"/>
            <a:r>
              <a:rPr lang="en-US" dirty="0"/>
              <a:t>Agriculture Bills</a:t>
            </a:r>
          </a:p>
        </p:txBody>
      </p:sp>
      <p:sp>
        <p:nvSpPr>
          <p:cNvPr id="7" name="Content Placeholder 6">
            <a:extLst>
              <a:ext uri="{FF2B5EF4-FFF2-40B4-BE49-F238E27FC236}">
                <a16:creationId xmlns:a16="http://schemas.microsoft.com/office/drawing/2014/main" id="{29DBCE9B-CD2F-7E8F-EB3F-82A45EDED673}"/>
              </a:ext>
            </a:extLst>
          </p:cNvPr>
          <p:cNvSpPr>
            <a:spLocks noGrp="1"/>
          </p:cNvSpPr>
          <p:nvPr>
            <p:ph sz="half" idx="1"/>
          </p:nvPr>
        </p:nvSpPr>
        <p:spPr>
          <a:xfrm>
            <a:off x="488197" y="1594624"/>
            <a:ext cx="11174278" cy="4914664"/>
          </a:xfrm>
        </p:spPr>
        <p:txBody>
          <a:bodyPr>
            <a:normAutofit/>
          </a:bodyPr>
          <a:lstStyle/>
          <a:p>
            <a:pPr>
              <a:lnSpc>
                <a:spcPct val="107000"/>
              </a:lnSpc>
              <a:spcBef>
                <a:spcPts val="0"/>
              </a:spcBef>
              <a:spcAft>
                <a:spcPts val="0"/>
              </a:spcAft>
            </a:pPr>
            <a:r>
              <a:rPr lang="en-US" sz="2000" b="1" dirty="0">
                <a:solidFill>
                  <a:schemeClr val="tx1"/>
                </a:solidFill>
                <a:latin typeface="Aptos" panose="020B0004020202020204" pitchFamily="34" charset="0"/>
              </a:rPr>
              <a:t>HF 4163 (Norris) /SF 3528 (Gustafson) —</a:t>
            </a:r>
            <a:r>
              <a:rPr lang="en-US" sz="2000" dirty="0">
                <a:solidFill>
                  <a:schemeClr val="tx1"/>
                </a:solidFill>
                <a:latin typeface="Aptos" panose="020B0004020202020204" pitchFamily="34" charset="0"/>
              </a:rPr>
              <a:t>Modify farm-to-school program requirements to include child care facilities. This will provide increased access to food and the purchase of equipment and agricultural products.</a:t>
            </a:r>
          </a:p>
          <a:p>
            <a:pPr marL="0" indent="0">
              <a:lnSpc>
                <a:spcPct val="107000"/>
              </a:lnSpc>
              <a:spcBef>
                <a:spcPts val="0"/>
              </a:spcBef>
              <a:spcAft>
                <a:spcPts val="0"/>
              </a:spcAft>
              <a:buNone/>
            </a:pPr>
            <a:endParaRPr lang="en-US" sz="2000" dirty="0">
              <a:solidFill>
                <a:schemeClr val="tx1"/>
              </a:solidFill>
              <a:latin typeface="Aptos" panose="020B0004020202020204" pitchFamily="34" charset="0"/>
            </a:endParaRPr>
          </a:p>
          <a:p>
            <a:pPr lvl="1">
              <a:lnSpc>
                <a:spcPct val="107000"/>
              </a:lnSpc>
              <a:spcBef>
                <a:spcPts val="0"/>
              </a:spcBef>
              <a:spcAft>
                <a:spcPts val="0"/>
              </a:spcAft>
            </a:pPr>
            <a:r>
              <a:rPr lang="en-US" sz="1600" b="1" i="1" dirty="0">
                <a:solidFill>
                  <a:srgbClr val="FF0000"/>
                </a:solidFill>
                <a:latin typeface="Aptos" panose="020B0004020202020204" pitchFamily="34" charset="0"/>
              </a:rPr>
              <a:t>Included in the House and Senate Agriculture and Rural Policy Omnibus bill. House allocation is for $1.3m in 2025, including early education and schools; Senate allocation is $100,000 specifically for early childhood education settings, including child care centers and family child care homes. </a:t>
            </a:r>
          </a:p>
          <a:p>
            <a:pPr marL="0" indent="0">
              <a:lnSpc>
                <a:spcPct val="107000"/>
              </a:lnSpc>
              <a:spcBef>
                <a:spcPts val="0"/>
              </a:spcBef>
              <a:spcAft>
                <a:spcPts val="0"/>
              </a:spcAft>
              <a:buNone/>
            </a:pPr>
            <a:endParaRPr lang="en-US" sz="1200" dirty="0"/>
          </a:p>
          <a:p>
            <a:pPr marL="0" indent="0">
              <a:lnSpc>
                <a:spcPct val="107000"/>
              </a:lnSpc>
              <a:spcBef>
                <a:spcPts val="0"/>
              </a:spcBef>
              <a:spcAft>
                <a:spcPts val="0"/>
              </a:spcAft>
              <a:buNone/>
            </a:pPr>
            <a:endParaRPr lang="en-US" sz="1200" dirty="0"/>
          </a:p>
          <a:p>
            <a:pPr marL="0" indent="0">
              <a:lnSpc>
                <a:spcPct val="107000"/>
              </a:lnSpc>
              <a:spcBef>
                <a:spcPts val="0"/>
              </a:spcBef>
              <a:spcAft>
                <a:spcPts val="0"/>
              </a:spcAft>
              <a:buNone/>
            </a:pPr>
            <a:endParaRPr lang="en-US" sz="1200" kern="100" dirty="0">
              <a:solidFill>
                <a:srgbClr val="000000"/>
              </a:solidFill>
              <a:highlight>
                <a:srgbClr val="FFFFFF"/>
              </a:highlight>
              <a:latin typeface="Aptos" panose="020B0004020202020204" pitchFamily="34" charset="0"/>
              <a:ea typeface="Aptos" panose="020B0004020202020204" pitchFamily="34" charset="0"/>
              <a:cs typeface="Arial" panose="020B0604020202020204" pitchFamily="34" charset="0"/>
            </a:endParaRPr>
          </a:p>
          <a:p>
            <a:pPr marL="800100" lvl="1" indent="-342900">
              <a:lnSpc>
                <a:spcPct val="107000"/>
              </a:lnSpc>
              <a:spcBef>
                <a:spcPts val="0"/>
              </a:spcBef>
              <a:spcAft>
                <a:spcPts val="0"/>
              </a:spcAft>
              <a:buFont typeface="Symbol" panose="05050102010706020507" pitchFamily="18" charset="2"/>
              <a:buChar char=""/>
            </a:pPr>
            <a:endParaRPr lang="en-US" sz="1600" i="1" kern="100" dirty="0">
              <a:effectLst/>
              <a:latin typeface="Aptos" panose="020B0004020202020204" pitchFamily="34" charset="0"/>
              <a:ea typeface="Aptos" panose="020B0004020202020204" pitchFamily="34" charset="0"/>
              <a:cs typeface="Arial" panose="020B0604020202020204" pitchFamily="34" charset="0"/>
            </a:endParaRPr>
          </a:p>
          <a:p>
            <a:pPr marL="800100" lvl="1" indent="-342900">
              <a:lnSpc>
                <a:spcPct val="107000"/>
              </a:lnSpc>
              <a:spcBef>
                <a:spcPts val="0"/>
              </a:spcBef>
              <a:spcAft>
                <a:spcPts val="0"/>
              </a:spcAft>
              <a:buFont typeface="Symbol" panose="05050102010706020507" pitchFamily="18" charset="2"/>
              <a:buChar char=""/>
            </a:pPr>
            <a:endParaRPr lang="en-US" sz="1600" i="1" kern="100" dirty="0">
              <a:latin typeface="Arial" panose="020B0604020202020204" pitchFamily="34" charset="0"/>
              <a:ea typeface="Aptos" panose="020B0004020202020204" pitchFamily="34" charset="0"/>
              <a:cs typeface="Arial" panose="020B0604020202020204" pitchFamily="34" charset="0"/>
            </a:endParaRPr>
          </a:p>
          <a:p>
            <a:pPr marL="0" indent="0">
              <a:spcBef>
                <a:spcPts val="0"/>
              </a:spcBef>
              <a:spcAft>
                <a:spcPts val="0"/>
              </a:spcAft>
              <a:buNone/>
            </a:pPr>
            <a:endParaRPr lang="en-US" sz="2000" b="1" dirty="0">
              <a:latin typeface="Arial" panose="020B0604020202020204" pitchFamily="34" charset="0"/>
              <a:cs typeface="Arial" panose="020B0604020202020204" pitchFamily="34" charset="0"/>
            </a:endParaRPr>
          </a:p>
          <a:p>
            <a:pPr>
              <a:spcBef>
                <a:spcPts val="0"/>
              </a:spcBef>
              <a:spcAft>
                <a:spcPts val="0"/>
              </a:spcAft>
            </a:pPr>
            <a:endParaRPr lang="en-US" sz="2000" b="1" dirty="0">
              <a:latin typeface="Arial" panose="020B0604020202020204" pitchFamily="34" charset="0"/>
              <a:cs typeface="Arial" panose="020B0604020202020204" pitchFamily="34" charset="0"/>
            </a:endParaRPr>
          </a:p>
          <a:p>
            <a:pPr>
              <a:spcBef>
                <a:spcPts val="0"/>
              </a:spcBef>
              <a:spcAft>
                <a:spcPts val="0"/>
              </a:spcAft>
            </a:pPr>
            <a:endParaRPr lang="en-US" sz="2000" dirty="0"/>
          </a:p>
        </p:txBody>
      </p:sp>
    </p:spTree>
    <p:extLst>
      <p:ext uri="{BB962C8B-B14F-4D97-AF65-F5344CB8AC3E}">
        <p14:creationId xmlns:p14="http://schemas.microsoft.com/office/powerpoint/2010/main" val="2790346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1F1F9-02C1-2902-BFBF-1070717D1038}"/>
              </a:ext>
            </a:extLst>
          </p:cNvPr>
          <p:cNvSpPr>
            <a:spLocks noGrp="1"/>
          </p:cNvSpPr>
          <p:nvPr>
            <p:ph type="title"/>
          </p:nvPr>
        </p:nvSpPr>
        <p:spPr/>
        <p:txBody>
          <a:bodyPr/>
          <a:lstStyle/>
          <a:p>
            <a:pPr algn="l"/>
            <a:r>
              <a:rPr lang="en-US" dirty="0"/>
              <a:t>Governor’s supplemental budget bill elements- overview</a:t>
            </a:r>
          </a:p>
        </p:txBody>
      </p:sp>
      <p:sp>
        <p:nvSpPr>
          <p:cNvPr id="3" name="Content Placeholder 2">
            <a:extLst>
              <a:ext uri="{FF2B5EF4-FFF2-40B4-BE49-F238E27FC236}">
                <a16:creationId xmlns:a16="http://schemas.microsoft.com/office/drawing/2014/main" id="{1B640FDE-F5D8-F952-E50C-096AE2DA2529}"/>
              </a:ext>
            </a:extLst>
          </p:cNvPr>
          <p:cNvSpPr>
            <a:spLocks noGrp="1"/>
          </p:cNvSpPr>
          <p:nvPr>
            <p:ph idx="1"/>
          </p:nvPr>
        </p:nvSpPr>
        <p:spPr>
          <a:xfrm>
            <a:off x="838200" y="1518834"/>
            <a:ext cx="10515600" cy="4974956"/>
          </a:xfrm>
        </p:spPr>
        <p:txBody>
          <a:bodyPr>
            <a:normAutofit/>
          </a:bodyPr>
          <a:lstStyle/>
          <a:p>
            <a:pPr>
              <a:spcBef>
                <a:spcPts val="0"/>
              </a:spcBef>
              <a:spcAft>
                <a:spcPts val="0"/>
              </a:spcAft>
            </a:pPr>
            <a:r>
              <a:rPr lang="en-US" sz="1800" b="1" dirty="0">
                <a:effectLst/>
                <a:latin typeface="Aptos" panose="020B0004020202020204" pitchFamily="34" charset="0"/>
                <a:ea typeface="Aptos" panose="020B0004020202020204" pitchFamily="34" charset="0"/>
                <a:cs typeface="Times New Roman" panose="02020603050405020304" pitchFamily="18" charset="0"/>
              </a:rPr>
              <a:t>Voluntary Prekindergarten (VPK) Reserve Allocation</a:t>
            </a:r>
            <a:r>
              <a:rPr lang="en-US" sz="1800" dirty="0">
                <a:effectLst/>
                <a:latin typeface="Aptos" panose="020B0004020202020204" pitchFamily="34" charset="0"/>
                <a:ea typeface="Aptos" panose="020B0004020202020204" pitchFamily="34" charset="0"/>
                <a:cs typeface="Times New Roman" panose="02020603050405020304" pitchFamily="18" charset="0"/>
              </a:rPr>
              <a:t>. The Governor recommends allocating $42.1 million from the voluntary prekindergarten (VPK) reserve to provide an additional 5,200 VPK seats in fiscal year 2025</a:t>
            </a:r>
          </a:p>
          <a:p>
            <a:pPr lvl="1">
              <a:spcBef>
                <a:spcPts val="0"/>
              </a:spcBef>
              <a:spcAft>
                <a:spcPts val="0"/>
              </a:spcAft>
            </a:pPr>
            <a:r>
              <a:rPr lang="en-US" sz="1600" b="1" i="1" dirty="0">
                <a:solidFill>
                  <a:srgbClr val="FF0000"/>
                </a:solidFill>
                <a:latin typeface="Aptos" panose="020B0004020202020204" pitchFamily="34" charset="0"/>
                <a:ea typeface="Aptos" panose="020B0004020202020204" pitchFamily="34" charset="0"/>
                <a:cs typeface="Times New Roman" panose="02020603050405020304" pitchFamily="18" charset="0"/>
              </a:rPr>
              <a:t>Included in the House Children and Families and E-12 Education Omnibus bills and the Senate E-12 Education Omnibus bill.</a:t>
            </a:r>
          </a:p>
          <a:p>
            <a:pPr marL="0" indent="0">
              <a:spcBef>
                <a:spcPts val="0"/>
              </a:spcBef>
              <a:spcAft>
                <a:spcPts val="0"/>
              </a:spcAft>
              <a:buNone/>
            </a:pPr>
            <a:endParaRPr lang="en-US" sz="1800" b="1" dirty="0">
              <a:effectLst/>
              <a:latin typeface="Aptos" panose="020B0004020202020204" pitchFamily="34" charset="0"/>
              <a:ea typeface="Aptos" panose="020B0004020202020204" pitchFamily="34" charset="0"/>
              <a:cs typeface="Times New Roman" panose="02020603050405020304" pitchFamily="18" charset="0"/>
            </a:endParaRPr>
          </a:p>
          <a:p>
            <a:pPr>
              <a:spcBef>
                <a:spcPts val="0"/>
              </a:spcBef>
              <a:spcAft>
                <a:spcPts val="0"/>
              </a:spcAft>
            </a:pPr>
            <a:r>
              <a:rPr lang="en-US" sz="1800" b="1" dirty="0">
                <a:effectLst/>
                <a:latin typeface="Aptos" panose="020B0004020202020204" pitchFamily="34" charset="0"/>
                <a:ea typeface="Aptos" panose="020B0004020202020204" pitchFamily="34" charset="0"/>
                <a:cs typeface="Times New Roman" panose="02020603050405020304" pitchFamily="18" charset="0"/>
              </a:rPr>
              <a:t>Head Start Administrative Support</a:t>
            </a:r>
            <a:r>
              <a:rPr lang="en-US" sz="1800" dirty="0">
                <a:effectLst/>
                <a:latin typeface="Aptos" panose="020B0004020202020204" pitchFamily="34" charset="0"/>
                <a:ea typeface="Aptos" panose="020B0004020202020204" pitchFamily="34" charset="0"/>
                <a:cs typeface="Times New Roman" panose="02020603050405020304" pitchFamily="18" charset="0"/>
              </a:rPr>
              <a:t>. The Governor recommends allowing up to two percent of Head Start funds appropriated to be used for state-level program administration and funding distribution support</a:t>
            </a:r>
          </a:p>
          <a:p>
            <a:pPr lvl="1">
              <a:spcBef>
                <a:spcPts val="0"/>
              </a:spcBef>
              <a:spcAft>
                <a:spcPts val="0"/>
              </a:spcAft>
            </a:pPr>
            <a:r>
              <a:rPr lang="en-US" sz="1600" b="1" i="1"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Included in the House Children and Families Omnibus and E-12 Education bills and the Senate E-12 Education Omnibus bill.</a:t>
            </a:r>
          </a:p>
          <a:p>
            <a:pPr marL="457200" lvl="1" indent="0">
              <a:spcBef>
                <a:spcPts val="0"/>
              </a:spcBef>
              <a:spcAft>
                <a:spcPts val="0"/>
              </a:spcAft>
              <a:buNone/>
            </a:pPr>
            <a:endParaRPr lang="en-US" sz="1600" b="1" i="1"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spcBef>
                <a:spcPts val="0"/>
              </a:spcBef>
              <a:spcAft>
                <a:spcPts val="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Office of the Family Child Care Ombudsperson</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The Governor recommends ongoing funding for the state agency. The Office will support providers with licensing, compliance, and other needs of family child care providers. The current Office operates with one-time child care development federal funds allocated to the Department of Human Services that expire in September 2024</a:t>
            </a:r>
          </a:p>
          <a:p>
            <a:pPr lvl="1">
              <a:spcBef>
                <a:spcPts val="0"/>
              </a:spcBef>
              <a:spcAft>
                <a:spcPts val="0"/>
              </a:spcAft>
            </a:pPr>
            <a:r>
              <a:rPr lang="en-US" sz="1600" b="1" i="1"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Included in the House Children and Families Omnibus bill at $350,000 for FY 2025 in one-time funds and the Senate HHS Omnibus bill at $350,000 per year/$700,000 biennium ongoing</a:t>
            </a:r>
            <a:endParaRPr lang="en-US" sz="1600" b="1" i="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800" dirty="0">
              <a:latin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ED466AF3-E404-2051-4049-98CAD1FBCFA8}"/>
              </a:ext>
            </a:extLst>
          </p:cNvPr>
          <p:cNvSpPr>
            <a:spLocks noGrp="1"/>
          </p:cNvSpPr>
          <p:nvPr>
            <p:ph type="sldNum" sz="quarter" idx="12"/>
          </p:nvPr>
        </p:nvSpPr>
        <p:spPr/>
        <p:txBody>
          <a:bodyPr/>
          <a:lstStyle/>
          <a:p>
            <a:fld id="{48F63A3B-78C7-47BE-AE5E-E10140E04643}" type="slidenum">
              <a:rPr lang="en-US" smtClean="0"/>
              <a:t>9</a:t>
            </a:fld>
            <a:endParaRPr lang="en-US" dirty="0"/>
          </a:p>
        </p:txBody>
      </p:sp>
    </p:spTree>
    <p:extLst>
      <p:ext uri="{BB962C8B-B14F-4D97-AF65-F5344CB8AC3E}">
        <p14:creationId xmlns:p14="http://schemas.microsoft.com/office/powerpoint/2010/main" val="144417827"/>
      </p:ext>
    </p:extLst>
  </p:cSld>
  <p:clrMapOvr>
    <a:masterClrMapping/>
  </p:clrMapOvr>
</p:sld>
</file>

<file path=ppt/theme/theme1.xml><?xml version="1.0" encoding="utf-8"?>
<a:theme xmlns:a="http://schemas.openxmlformats.org/drawingml/2006/main" name="Minnesota">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artment of Human Services" id="{3387AC48-8C79-4158-B118-5C97D5C98396}" vid="{0430F891-41F5-42DC-A8EA-FF841EADF15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DFDE64AAE0974A8908DD3553DDBF03" ma:contentTypeVersion="0" ma:contentTypeDescription="Create a new document." ma:contentTypeScope="" ma:versionID="46a287b4c15f326c72e9d063441dc05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73A0F7-7423-48D4-A966-8AC17BB444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678B604-9059-4F1C-B8E2-C96A71A964D2}">
  <ds:schemaRefs>
    <ds:schemaRef ds:uri="http://schemas.openxmlformats.org/package/2006/metadata/core-properties"/>
    <ds:schemaRef ds:uri="http://purl.org/dc/elements/1.1/"/>
    <ds:schemaRef ds:uri="http://purl.org/dc/dcmitype/"/>
    <ds:schemaRef ds:uri="http://www.w3.org/XML/1998/namespace"/>
    <ds:schemaRef ds:uri="http://schemas.microsoft.com/office/infopath/2007/PartnerControls"/>
    <ds:schemaRef ds:uri="http://schemas.microsoft.com/office/2006/documentManagement/types"/>
    <ds:schemaRef ds:uri="http://purl.org/dc/terms/"/>
    <ds:schemaRef ds:uri="http://schemas.microsoft.com/office/2006/metadata/properties"/>
  </ds:schemaRefs>
</ds:datastoreItem>
</file>

<file path=customXml/itemProps3.xml><?xml version="1.0" encoding="utf-8"?>
<ds:datastoreItem xmlns:ds="http://schemas.openxmlformats.org/officeDocument/2006/customXml" ds:itemID="{67F4349A-22F7-4A2D-8CA5-43DDCD67959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Department of Human Services</Template>
  <TotalTime>2561</TotalTime>
  <Words>1646</Words>
  <Application>Microsoft Office PowerPoint</Application>
  <PresentationFormat>Widescreen</PresentationFormat>
  <Paragraphs>157</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Calibri</vt:lpstr>
      <vt:lpstr>Symbol</vt:lpstr>
      <vt:lpstr>Minnesota</vt:lpstr>
      <vt:lpstr>Child Care Legislation-  2024 session as of 4/19/24</vt:lpstr>
      <vt:lpstr>Omnibus bills for 2024 with child care/early ed elements</vt:lpstr>
      <vt:lpstr>Access to Child Care</vt:lpstr>
      <vt:lpstr>Child Care Workforce Support</vt:lpstr>
      <vt:lpstr>Other Child Care related Bills</vt:lpstr>
      <vt:lpstr>E-12 Bills</vt:lpstr>
      <vt:lpstr>Higher Education Bills</vt:lpstr>
      <vt:lpstr>Agriculture Bills</vt:lpstr>
      <vt:lpstr>Governor’s supplemental budget bill elements- overview</vt:lpstr>
      <vt:lpstr>Governor’s supplemental budget bills-continued</vt:lpstr>
      <vt:lpstr>Department Office of Inspector General (Licensing)</vt:lpstr>
      <vt:lpstr>Looking ahead to end of session</vt:lpstr>
      <vt:lpstr>Next Steps</vt:lpstr>
    </vt:vector>
  </TitlesOfParts>
  <Company>State of MN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with Image</dc:title>
  <dc:subject/>
  <dc:creator>Elizabeth</dc:creator>
  <cp:keywords/>
  <dc:description/>
  <cp:lastModifiedBy>Ann McCully</cp:lastModifiedBy>
  <cp:revision>168</cp:revision>
  <cp:lastPrinted>2017-03-14T16:27:36Z</cp:lastPrinted>
  <dcterms:created xsi:type="dcterms:W3CDTF">2023-05-17T15:20:01Z</dcterms:created>
  <dcterms:modified xsi:type="dcterms:W3CDTF">2024-04-19T15:42:00Z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lpwstr>1.31</vt:lpwstr>
  </property>
</Properties>
</file>